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handoutMasterIdLst>
    <p:handoutMasterId r:id="rId32"/>
  </p:handoutMasterIdLst>
  <p:sldIdLst>
    <p:sldId id="256" r:id="rId6"/>
    <p:sldId id="282" r:id="rId7"/>
    <p:sldId id="291" r:id="rId8"/>
    <p:sldId id="292" r:id="rId9"/>
    <p:sldId id="293" r:id="rId10"/>
    <p:sldId id="294" r:id="rId11"/>
    <p:sldId id="295" r:id="rId12"/>
    <p:sldId id="296" r:id="rId13"/>
    <p:sldId id="301" r:id="rId14"/>
    <p:sldId id="271" r:id="rId15"/>
    <p:sldId id="272" r:id="rId16"/>
    <p:sldId id="285" r:id="rId17"/>
    <p:sldId id="287" r:id="rId18"/>
    <p:sldId id="273" r:id="rId19"/>
    <p:sldId id="274" r:id="rId20"/>
    <p:sldId id="302" r:id="rId21"/>
    <p:sldId id="275" r:id="rId22"/>
    <p:sldId id="289" r:id="rId23"/>
    <p:sldId id="276" r:id="rId24"/>
    <p:sldId id="277" r:id="rId25"/>
    <p:sldId id="278" r:id="rId26"/>
    <p:sldId id="303" r:id="rId27"/>
    <p:sldId id="288" r:id="rId28"/>
    <p:sldId id="304" r:id="rId29"/>
    <p:sldId id="259" r:id="rId30"/>
    <p:sldId id="263"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showGuides="1">
      <p:cViewPr varScale="1">
        <p:scale>
          <a:sx n="68" d="100"/>
          <a:sy n="68" d="100"/>
        </p:scale>
        <p:origin x="654" y="72"/>
      </p:cViewPr>
      <p:guideLst>
        <p:guide orient="horz" pos="2160"/>
        <p:guide pos="3840"/>
      </p:guideLst>
    </p:cSldViewPr>
  </p:slideViewPr>
  <p:notesTextViewPr>
    <p:cViewPr>
      <p:scale>
        <a:sx n="3" d="2"/>
        <a:sy n="3" d="2"/>
      </p:scale>
      <p:origin x="0" y="0"/>
    </p:cViewPr>
  </p:notesTextViewPr>
  <p:notesViewPr>
    <p:cSldViewPr snapToGrid="0" showGuides="1">
      <p:cViewPr varScale="1">
        <p:scale>
          <a:sx n="85" d="100"/>
          <a:sy n="85" d="100"/>
        </p:scale>
        <p:origin x="295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9150346-216C-45EA-8F2B-7602F4261D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ABCDDA6-8435-49BE-9176-A25EC8022F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625947-1CE6-482A-AE91-C053145FE625}" type="datetimeFigureOut">
              <a:rPr lang="nl-NL" smtClean="0"/>
              <a:t>14-9-2020</a:t>
            </a:fld>
            <a:endParaRPr lang="nl-NL"/>
          </a:p>
        </p:txBody>
      </p:sp>
      <p:sp>
        <p:nvSpPr>
          <p:cNvPr id="4" name="Tijdelijke aanduiding voor voettekst 3">
            <a:extLst>
              <a:ext uri="{FF2B5EF4-FFF2-40B4-BE49-F238E27FC236}">
                <a16:creationId xmlns:a16="http://schemas.microsoft.com/office/drawing/2014/main" id="{C9DE7681-B072-43A2-BD11-66AF57F88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FD2B15B4-DA60-4EE0-8104-2B03696259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D7BB8A-F948-4FEC-AC0B-7BD077C7B820}" type="slidenum">
              <a:rPr lang="nl-NL" smtClean="0"/>
              <a:t>‹nr.›</a:t>
            </a:fld>
            <a:endParaRPr lang="nl-NL"/>
          </a:p>
        </p:txBody>
      </p:sp>
    </p:spTree>
    <p:extLst>
      <p:ext uri="{BB962C8B-B14F-4D97-AF65-F5344CB8AC3E}">
        <p14:creationId xmlns:p14="http://schemas.microsoft.com/office/powerpoint/2010/main" val="13031652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58699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41511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05570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BA653F50-59DD-4D07-9D1B-2B600953F48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116"/>
          <a:stretch/>
        </p:blipFill>
        <p:spPr>
          <a:xfrm>
            <a:off x="5770485" y="587211"/>
            <a:ext cx="5035828" cy="5796000"/>
          </a:xfrm>
          <a:prstGeom prst="rect">
            <a:avLst/>
          </a:prstGeom>
        </p:spPr>
      </p:pic>
    </p:spTree>
    <p:extLst>
      <p:ext uri="{BB962C8B-B14F-4D97-AF65-F5344CB8AC3E}">
        <p14:creationId xmlns:p14="http://schemas.microsoft.com/office/powerpoint/2010/main" val="3411408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0D3ADED-358E-4E74-A64F-8C239F917C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93098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6" name="Afbeelding 5">
            <a:extLst>
              <a:ext uri="{FF2B5EF4-FFF2-40B4-BE49-F238E27FC236}">
                <a16:creationId xmlns:a16="http://schemas.microsoft.com/office/drawing/2014/main" id="{38255CFB-AD89-4E0F-904B-1EEE36C662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spTree>
    <p:extLst>
      <p:ext uri="{BB962C8B-B14F-4D97-AF65-F5344CB8AC3E}">
        <p14:creationId xmlns:p14="http://schemas.microsoft.com/office/powerpoint/2010/main" val="164534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76613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609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77704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6C54E305-CB9D-4FC4-B5EE-56BDBDE706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924"/>
          <a:stretch/>
        </p:blipFill>
        <p:spPr>
          <a:xfrm>
            <a:off x="5690586" y="585136"/>
            <a:ext cx="5104856" cy="5796000"/>
          </a:xfrm>
          <a:prstGeom prst="rect">
            <a:avLst/>
          </a:prstGeom>
        </p:spPr>
      </p:pic>
    </p:spTree>
    <p:extLst>
      <p:ext uri="{BB962C8B-B14F-4D97-AF65-F5344CB8AC3E}">
        <p14:creationId xmlns:p14="http://schemas.microsoft.com/office/powerpoint/2010/main" val="192488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10" name="Afbeelding 9">
            <a:extLst>
              <a:ext uri="{FF2B5EF4-FFF2-40B4-BE49-F238E27FC236}">
                <a16:creationId xmlns:a16="http://schemas.microsoft.com/office/drawing/2014/main" id="{4F9BC8E7-7983-4765-9735-1F7107557A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Tree>
    <p:extLst>
      <p:ext uri="{BB962C8B-B14F-4D97-AF65-F5344CB8AC3E}">
        <p14:creationId xmlns:p14="http://schemas.microsoft.com/office/powerpoint/2010/main" val="169482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8" name="Afbeelding 7">
            <a:extLst>
              <a:ext uri="{FF2B5EF4-FFF2-40B4-BE49-F238E27FC236}">
                <a16:creationId xmlns:a16="http://schemas.microsoft.com/office/drawing/2014/main" id="{94F967AB-7EF2-48E6-A6F9-2FBABCE55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pic>
        <p:nvPicPr>
          <p:cNvPr id="9" name="Afbeelding 8">
            <a:extLst>
              <a:ext uri="{FF2B5EF4-FFF2-40B4-BE49-F238E27FC236}">
                <a16:creationId xmlns:a16="http://schemas.microsoft.com/office/drawing/2014/main" id="{56C95E13-39A3-4926-894D-5100C285F0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43262" y="587211"/>
            <a:ext cx="6134264" cy="6134264"/>
          </a:xfrm>
          <a:prstGeom prst="rect">
            <a:avLst/>
          </a:prstGeom>
        </p:spPr>
      </p:pic>
    </p:spTree>
    <p:extLst>
      <p:ext uri="{BB962C8B-B14F-4D97-AF65-F5344CB8AC3E}">
        <p14:creationId xmlns:p14="http://schemas.microsoft.com/office/powerpoint/2010/main" val="136270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393063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tx1"/>
                </a:solidFill>
              </a:defRPr>
            </a:lvl1pPr>
          </a:lstStyle>
          <a:p>
            <a:r>
              <a:rPr lang="nl-NL" dirty="0"/>
              <a:t>Klik om de stijl te bewerken</a:t>
            </a:r>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263103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14-9-2020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2241113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5" r:id="rId4"/>
    <p:sldLayoutId id="2147483662" r:id="rId5"/>
    <p:sldLayoutId id="2147483661" r:id="rId6"/>
    <p:sldLayoutId id="2147483660"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14-9-2020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36384360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1" r:id="rId4"/>
    <p:sldLayoutId id="2147483672" r:id="rId5"/>
    <p:sldLayoutId id="214748367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tx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tx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tx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tx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B7582-43F6-4E37-BB4C-F8A348AA9786}"/>
              </a:ext>
            </a:extLst>
          </p:cNvPr>
          <p:cNvSpPr>
            <a:spLocks noGrp="1"/>
          </p:cNvSpPr>
          <p:nvPr>
            <p:ph type="ctrTitle"/>
          </p:nvPr>
        </p:nvSpPr>
        <p:spPr>
          <a:xfrm>
            <a:off x="1214847" y="1371600"/>
            <a:ext cx="9535886" cy="2722098"/>
          </a:xfrm>
        </p:spPr>
        <p:txBody>
          <a:bodyPr/>
          <a:lstStyle/>
          <a:p>
            <a:pPr algn="ctr"/>
            <a:r>
              <a:rPr lang="nl-NL" b="1" dirty="0"/>
              <a:t>HOE HELP IK MIJN KIND MET STUDIEVAARDIGHEDEN?</a:t>
            </a:r>
          </a:p>
        </p:txBody>
      </p:sp>
    </p:spTree>
    <p:extLst>
      <p:ext uri="{BB962C8B-B14F-4D97-AF65-F5344CB8AC3E}">
        <p14:creationId xmlns:p14="http://schemas.microsoft.com/office/powerpoint/2010/main" val="2928616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603465B4-E5B6-4CCA-A021-D3D641A6610F}"/>
              </a:ext>
            </a:extLst>
          </p:cNvPr>
          <p:cNvSpPr>
            <a:spLocks noGrp="1"/>
          </p:cNvSpPr>
          <p:nvPr>
            <p:ph idx="1"/>
          </p:nvPr>
        </p:nvSpPr>
        <p:spPr>
          <a:xfrm>
            <a:off x="886265" y="1266091"/>
            <a:ext cx="10550769" cy="4413189"/>
          </a:xfrm>
        </p:spPr>
        <p:txBody>
          <a:bodyPr>
            <a:normAutofit/>
          </a:bodyPr>
          <a:lstStyle/>
          <a:p>
            <a:pPr marL="0" indent="0">
              <a:buNone/>
            </a:pPr>
            <a:r>
              <a:rPr lang="nl-NL" sz="2800" b="1" dirty="0">
                <a:solidFill>
                  <a:srgbClr val="008BD2"/>
                </a:solidFill>
              </a:rPr>
              <a:t>REGELS</a:t>
            </a:r>
          </a:p>
          <a:p>
            <a:pPr marL="0" indent="0">
              <a:buNone/>
            </a:pPr>
            <a:endParaRPr lang="nl-NL" sz="2800" dirty="0"/>
          </a:p>
          <a:p>
            <a:pPr marL="365125" indent="-365125"/>
            <a:r>
              <a:rPr lang="nl-NL" sz="2800" dirty="0"/>
              <a:t>Zorg dat je netjes schrijft, dan blijft je agenda overzichtelijk.</a:t>
            </a:r>
          </a:p>
          <a:p>
            <a:pPr marL="365125" indent="-365125"/>
            <a:endParaRPr lang="nl-NL" sz="1200" dirty="0"/>
          </a:p>
          <a:p>
            <a:pPr marL="365125" indent="-365125"/>
            <a:r>
              <a:rPr lang="nl-NL" sz="2800" dirty="0"/>
              <a:t>Schrijf toetsen met een andere kleur pen op, dan zie je in 1x wanneer en hoeveel toetsen je hebt.</a:t>
            </a:r>
          </a:p>
          <a:p>
            <a:pPr marL="365125" indent="-365125"/>
            <a:endParaRPr lang="nl-NL" sz="1200" dirty="0"/>
          </a:p>
          <a:p>
            <a:pPr marL="365125" indent="-365125"/>
            <a:r>
              <a:rPr lang="nl-NL" sz="2800" dirty="0"/>
              <a:t>Je schrijft al het huiswerk op, ook al heb je het af.</a:t>
            </a:r>
          </a:p>
        </p:txBody>
      </p:sp>
    </p:spTree>
    <p:extLst>
      <p:ext uri="{BB962C8B-B14F-4D97-AF65-F5344CB8AC3E}">
        <p14:creationId xmlns:p14="http://schemas.microsoft.com/office/powerpoint/2010/main" val="223923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603465B4-E5B6-4CCA-A021-D3D641A6610F}"/>
              </a:ext>
            </a:extLst>
          </p:cNvPr>
          <p:cNvSpPr>
            <a:spLocks noGrp="1"/>
          </p:cNvSpPr>
          <p:nvPr>
            <p:ph idx="1"/>
          </p:nvPr>
        </p:nvSpPr>
        <p:spPr>
          <a:xfrm>
            <a:off x="872197" y="1252025"/>
            <a:ext cx="10607040" cy="5486400"/>
          </a:xfrm>
        </p:spPr>
        <p:txBody>
          <a:bodyPr>
            <a:noAutofit/>
          </a:bodyPr>
          <a:lstStyle/>
          <a:p>
            <a:pPr marL="0" indent="0">
              <a:buNone/>
            </a:pPr>
            <a:r>
              <a:rPr lang="nl-NL" sz="2800" b="1" dirty="0">
                <a:solidFill>
                  <a:srgbClr val="008BD2"/>
                </a:solidFill>
              </a:rPr>
              <a:t>PLANNEN</a:t>
            </a:r>
          </a:p>
          <a:p>
            <a:pPr marL="0" indent="0">
              <a:buNone/>
            </a:pPr>
            <a:endParaRPr lang="nl-NL" sz="2800" dirty="0"/>
          </a:p>
          <a:p>
            <a:r>
              <a:rPr lang="nl-NL" sz="2800" dirty="0"/>
              <a:t>Als je al je huiswerk en toetsen hebt opgeschreven, moet je natuurlijk gaan plannen.</a:t>
            </a:r>
          </a:p>
          <a:p>
            <a:endParaRPr lang="nl-NL" sz="1200" dirty="0"/>
          </a:p>
          <a:p>
            <a:r>
              <a:rPr lang="nl-NL" sz="2800" dirty="0"/>
              <a:t>Als eerste is het belangrijk dat je weet wanneer je </a:t>
            </a:r>
            <a:r>
              <a:rPr lang="nl-NL" sz="2800" i="1" dirty="0"/>
              <a:t>niet</a:t>
            </a:r>
            <a:r>
              <a:rPr lang="nl-NL" sz="2800" dirty="0"/>
              <a:t> aan school kunt werken, bijvoorbeeld als je moet sporten, muziekles hebt of als er iemand jarig is. Dit schrijf je eerst op in je planner. Doe dit elke maandag.</a:t>
            </a:r>
          </a:p>
          <a:p>
            <a:endParaRPr lang="nl-NL" sz="1200" dirty="0"/>
          </a:p>
          <a:p>
            <a:r>
              <a:rPr lang="nl-NL" sz="2800" dirty="0"/>
              <a:t>Nu je weet wanneer je aan school kunt werken kun je gaan plannen.</a:t>
            </a:r>
          </a:p>
        </p:txBody>
      </p:sp>
    </p:spTree>
    <p:extLst>
      <p:ext uri="{BB962C8B-B14F-4D97-AF65-F5344CB8AC3E}">
        <p14:creationId xmlns:p14="http://schemas.microsoft.com/office/powerpoint/2010/main" val="117894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75F07B5-EF20-4FC7-84FD-0B53A4374313}"/>
              </a:ext>
            </a:extLst>
          </p:cNvPr>
          <p:cNvSpPr>
            <a:spLocks noGrp="1"/>
          </p:cNvSpPr>
          <p:nvPr>
            <p:ph idx="1"/>
          </p:nvPr>
        </p:nvSpPr>
        <p:spPr>
          <a:xfrm>
            <a:off x="872196" y="1252026"/>
            <a:ext cx="10480431" cy="4538778"/>
          </a:xfrm>
        </p:spPr>
        <p:txBody>
          <a:bodyPr>
            <a:normAutofit/>
          </a:bodyPr>
          <a:lstStyle/>
          <a:p>
            <a:pPr marL="0" indent="0">
              <a:buNone/>
            </a:pPr>
            <a:r>
              <a:rPr lang="nl-NL" sz="2800" b="1" dirty="0">
                <a:solidFill>
                  <a:srgbClr val="008BD2"/>
                </a:solidFill>
              </a:rPr>
              <a:t>ALLES INGEVULD?</a:t>
            </a:r>
          </a:p>
          <a:p>
            <a:pPr marL="0" indent="0">
              <a:buNone/>
            </a:pPr>
            <a:endParaRPr lang="nl-NL" sz="2800" dirty="0"/>
          </a:p>
          <a:p>
            <a:pPr marL="0" indent="0">
              <a:buNone/>
            </a:pPr>
            <a:r>
              <a:rPr lang="nl-NL" sz="2800" dirty="0"/>
              <a:t>Blader eens een paar pagina’s door. Heeft uw zoon/dochter al dingen ingevuld? In de mentorlessen wordt dit uitgebreid geoefend. Het is goed om af en toe mee te kijken met uw zoon/dochter hoe het invullen gaat. </a:t>
            </a:r>
          </a:p>
          <a:p>
            <a:pPr marL="0" indent="0">
              <a:buNone/>
            </a:pPr>
            <a:endParaRPr lang="nl-NL" sz="2800" dirty="0"/>
          </a:p>
          <a:p>
            <a:pPr marL="0" indent="0">
              <a:buNone/>
            </a:pPr>
            <a:r>
              <a:rPr lang="nl-NL" sz="2800" b="1" dirty="0">
                <a:solidFill>
                  <a:srgbClr val="FF0000"/>
                </a:solidFill>
              </a:rPr>
              <a:t>Tip: </a:t>
            </a:r>
            <a:r>
              <a:rPr lang="nl-NL" sz="2800" dirty="0"/>
              <a:t>check regelmatig met uw zoon/dochter of al het huiswerk erin staat. Klopt de agenda met SOM? </a:t>
            </a:r>
          </a:p>
          <a:p>
            <a:pPr marL="0" indent="0">
              <a:buNone/>
            </a:pPr>
            <a:endParaRPr lang="nl-NL" dirty="0"/>
          </a:p>
        </p:txBody>
      </p:sp>
    </p:spTree>
    <p:extLst>
      <p:ext uri="{BB962C8B-B14F-4D97-AF65-F5344CB8AC3E}">
        <p14:creationId xmlns:p14="http://schemas.microsoft.com/office/powerpoint/2010/main" val="2573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EBE6786-6DFC-4A80-998C-FA8F6229C756}"/>
              </a:ext>
            </a:extLst>
          </p:cNvPr>
          <p:cNvSpPr>
            <a:spLocks noGrp="1"/>
          </p:cNvSpPr>
          <p:nvPr>
            <p:ph idx="1"/>
          </p:nvPr>
        </p:nvSpPr>
        <p:spPr>
          <a:xfrm>
            <a:off x="900332" y="1266092"/>
            <a:ext cx="10367890" cy="4413189"/>
          </a:xfrm>
          <a:solidFill>
            <a:srgbClr val="008BD2"/>
          </a:solidFill>
        </p:spPr>
        <p:txBody>
          <a:bodyPr>
            <a:normAutofit/>
          </a:bodyPr>
          <a:lstStyle/>
          <a:p>
            <a:pPr marL="0" indent="176213">
              <a:buNone/>
            </a:pPr>
            <a:endParaRPr lang="nl-NL" sz="2800" b="1" dirty="0">
              <a:solidFill>
                <a:schemeClr val="bg1"/>
              </a:solidFill>
            </a:endParaRPr>
          </a:p>
          <a:p>
            <a:pPr marL="0" indent="176213">
              <a:buNone/>
            </a:pPr>
            <a:r>
              <a:rPr lang="nl-NL" sz="2800" b="1" dirty="0">
                <a:solidFill>
                  <a:schemeClr val="bg1"/>
                </a:solidFill>
              </a:rPr>
              <a:t>PLANNEN</a:t>
            </a:r>
          </a:p>
          <a:p>
            <a:pPr marL="0" indent="176213">
              <a:buNone/>
            </a:pPr>
            <a:endParaRPr lang="nl-NL" sz="2800" dirty="0">
              <a:solidFill>
                <a:schemeClr val="bg1"/>
              </a:solidFill>
            </a:endParaRPr>
          </a:p>
          <a:p>
            <a:pPr marL="0" indent="176213">
              <a:buNone/>
            </a:pPr>
            <a:r>
              <a:rPr lang="nl-NL" sz="2800" dirty="0">
                <a:solidFill>
                  <a:schemeClr val="bg1"/>
                </a:solidFill>
              </a:rPr>
              <a:t>Goed! Het huiswerk is ingevuld. En nu gaan we plannen! </a:t>
            </a:r>
          </a:p>
          <a:p>
            <a:pPr marL="0" indent="176213">
              <a:buNone/>
            </a:pPr>
            <a:endParaRPr lang="nl-NL" sz="2800" dirty="0">
              <a:solidFill>
                <a:schemeClr val="bg1"/>
              </a:solidFill>
            </a:endParaRPr>
          </a:p>
          <a:p>
            <a:pPr marL="0" indent="176213">
              <a:buNone/>
            </a:pPr>
            <a:r>
              <a:rPr lang="nl-NL" sz="2800" dirty="0">
                <a:solidFill>
                  <a:schemeClr val="bg1"/>
                </a:solidFill>
              </a:rPr>
              <a:t>Hoe dan? </a:t>
            </a:r>
          </a:p>
          <a:p>
            <a:pPr marL="0" indent="176213">
              <a:buNone/>
            </a:pPr>
            <a:endParaRPr lang="nl-NL" sz="2800" dirty="0">
              <a:solidFill>
                <a:schemeClr val="bg1"/>
              </a:solidFill>
            </a:endParaRPr>
          </a:p>
          <a:p>
            <a:pPr marL="0" indent="176213">
              <a:buNone/>
            </a:pPr>
            <a:r>
              <a:rPr lang="nl-NL" sz="2800" dirty="0">
                <a:solidFill>
                  <a:schemeClr val="bg1"/>
                </a:solidFill>
              </a:rPr>
              <a:t>Daar gebruiken we zes stappen voor. </a:t>
            </a:r>
          </a:p>
        </p:txBody>
      </p:sp>
      <p:pic>
        <p:nvPicPr>
          <p:cNvPr id="3" name="Afbeelding 2">
            <a:extLst>
              <a:ext uri="{FF2B5EF4-FFF2-40B4-BE49-F238E27FC236}">
                <a16:creationId xmlns:a16="http://schemas.microsoft.com/office/drawing/2014/main" id="{6A240A1D-9CC6-4402-8883-F7C0F7672D53}"/>
              </a:ext>
            </a:extLst>
          </p:cNvPr>
          <p:cNvPicPr>
            <a:picLocks noChangeAspect="1"/>
          </p:cNvPicPr>
          <p:nvPr/>
        </p:nvPicPr>
        <p:blipFill>
          <a:blip r:embed="rId2"/>
          <a:stretch>
            <a:fillRect/>
          </a:stretch>
        </p:blipFill>
        <p:spPr>
          <a:xfrm rot="19842805">
            <a:off x="7836586" y="3416068"/>
            <a:ext cx="5734050" cy="4048125"/>
          </a:xfrm>
          <a:prstGeom prst="rect">
            <a:avLst/>
          </a:prstGeom>
        </p:spPr>
      </p:pic>
    </p:spTree>
    <p:extLst>
      <p:ext uri="{BB962C8B-B14F-4D97-AF65-F5344CB8AC3E}">
        <p14:creationId xmlns:p14="http://schemas.microsoft.com/office/powerpoint/2010/main" val="299123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603465B4-E5B6-4CCA-A021-D3D641A6610F}"/>
              </a:ext>
            </a:extLst>
          </p:cNvPr>
          <p:cNvSpPr>
            <a:spLocks noGrp="1"/>
          </p:cNvSpPr>
          <p:nvPr>
            <p:ph idx="1"/>
          </p:nvPr>
        </p:nvSpPr>
        <p:spPr>
          <a:xfrm>
            <a:off x="914400" y="1617784"/>
            <a:ext cx="10438228" cy="4061497"/>
          </a:xfrm>
        </p:spPr>
        <p:txBody>
          <a:bodyPr>
            <a:normAutofit/>
          </a:bodyPr>
          <a:lstStyle/>
          <a:p>
            <a:pPr marL="0" indent="0">
              <a:buNone/>
            </a:pPr>
            <a:r>
              <a:rPr lang="nl-NL" sz="2800" dirty="0"/>
              <a:t>Plannen doe je in 6 stappen:</a:t>
            </a:r>
          </a:p>
          <a:p>
            <a:pPr marL="0" indent="0">
              <a:buNone/>
            </a:pPr>
            <a:endParaRPr lang="nl-NL" sz="2800" dirty="0"/>
          </a:p>
          <a:p>
            <a:pPr marL="717550" indent="-717550">
              <a:buFont typeface="+mj-lt"/>
              <a:buAutoNum type="arabicPeriod"/>
            </a:pPr>
            <a:r>
              <a:rPr lang="nl-NL" sz="2800" dirty="0"/>
              <a:t>Wat moet ik precies doen?</a:t>
            </a:r>
          </a:p>
          <a:p>
            <a:pPr marL="717550" indent="-717550">
              <a:buFont typeface="+mj-lt"/>
              <a:buAutoNum type="arabicPeriod"/>
            </a:pPr>
            <a:r>
              <a:rPr lang="nl-NL" sz="2800" dirty="0"/>
              <a:t>Wanneer moet het klaar zijn?</a:t>
            </a:r>
          </a:p>
          <a:p>
            <a:pPr marL="717550" indent="-717550">
              <a:buFont typeface="+mj-lt"/>
              <a:buAutoNum type="arabicPeriod"/>
            </a:pPr>
            <a:r>
              <a:rPr lang="nl-NL" sz="2800" dirty="0"/>
              <a:t>Welke stappen moet ik zetten?</a:t>
            </a:r>
          </a:p>
          <a:p>
            <a:pPr marL="717550" indent="-717550">
              <a:buFont typeface="+mj-lt"/>
              <a:buAutoNum type="arabicPeriod"/>
            </a:pPr>
            <a:r>
              <a:rPr lang="nl-NL" sz="2800" dirty="0"/>
              <a:t>Hoeveel tijd kost elke stap?</a:t>
            </a:r>
          </a:p>
          <a:p>
            <a:pPr marL="717550" indent="-717550">
              <a:buFont typeface="+mj-lt"/>
              <a:buAutoNum type="arabicPeriod"/>
            </a:pPr>
            <a:r>
              <a:rPr lang="nl-NL" sz="2800" dirty="0"/>
              <a:t>Planning opschrijven.</a:t>
            </a:r>
          </a:p>
          <a:p>
            <a:pPr marL="717550" indent="-717550">
              <a:buFont typeface="+mj-lt"/>
              <a:buAutoNum type="arabicPeriod"/>
            </a:pPr>
            <a:r>
              <a:rPr lang="nl-NL" sz="2800" dirty="0"/>
              <a:t>Planning uitvoeren en evalueren.</a:t>
            </a:r>
          </a:p>
          <a:p>
            <a:endParaRPr lang="nl-NL" dirty="0"/>
          </a:p>
        </p:txBody>
      </p:sp>
      <p:sp>
        <p:nvSpPr>
          <p:cNvPr id="2" name="Tekstvak 1">
            <a:extLst>
              <a:ext uri="{FF2B5EF4-FFF2-40B4-BE49-F238E27FC236}">
                <a16:creationId xmlns:a16="http://schemas.microsoft.com/office/drawing/2014/main" id="{2BD56277-9E38-4079-853C-137A6F11676B}"/>
              </a:ext>
            </a:extLst>
          </p:cNvPr>
          <p:cNvSpPr txBox="1"/>
          <p:nvPr/>
        </p:nvSpPr>
        <p:spPr>
          <a:xfrm>
            <a:off x="2560320" y="267286"/>
            <a:ext cx="8792308" cy="723275"/>
          </a:xfrm>
          <a:prstGeom prst="rect">
            <a:avLst/>
          </a:prstGeom>
          <a:solidFill>
            <a:srgbClr val="008BD2"/>
          </a:solidFill>
        </p:spPr>
        <p:txBody>
          <a:bodyPr wrap="square" rtlCol="0">
            <a:spAutoFit/>
          </a:bodyPr>
          <a:lstStyle/>
          <a:p>
            <a:pPr marL="0" indent="0">
              <a:buNone/>
            </a:pPr>
            <a:endParaRPr lang="nl-NL" sz="600" b="1" dirty="0">
              <a:solidFill>
                <a:schemeClr val="bg1"/>
              </a:solidFill>
            </a:endParaRPr>
          </a:p>
          <a:p>
            <a:pPr marL="0" indent="0">
              <a:buNone/>
            </a:pPr>
            <a:r>
              <a:rPr lang="nl-NL" sz="2800" b="1" dirty="0">
                <a:solidFill>
                  <a:schemeClr val="bg1"/>
                </a:solidFill>
              </a:rPr>
              <a:t>  PLANNEN </a:t>
            </a:r>
          </a:p>
          <a:p>
            <a:pPr marL="0" indent="0">
              <a:buNone/>
            </a:pPr>
            <a:endParaRPr lang="nl-NL" sz="600" b="1" dirty="0">
              <a:solidFill>
                <a:schemeClr val="bg1"/>
              </a:solidFill>
            </a:endParaRPr>
          </a:p>
        </p:txBody>
      </p:sp>
    </p:spTree>
    <p:extLst>
      <p:ext uri="{BB962C8B-B14F-4D97-AF65-F5344CB8AC3E}">
        <p14:creationId xmlns:p14="http://schemas.microsoft.com/office/powerpoint/2010/main" val="308685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603465B4-E5B6-4CCA-A021-D3D641A6610F}"/>
              </a:ext>
            </a:extLst>
          </p:cNvPr>
          <p:cNvSpPr>
            <a:spLocks noGrp="1"/>
          </p:cNvSpPr>
          <p:nvPr>
            <p:ph idx="1"/>
          </p:nvPr>
        </p:nvSpPr>
        <p:spPr>
          <a:xfrm>
            <a:off x="970782" y="1603717"/>
            <a:ext cx="10381846" cy="4215222"/>
          </a:xfrm>
        </p:spPr>
        <p:txBody>
          <a:bodyPr>
            <a:normAutofit/>
          </a:bodyPr>
          <a:lstStyle/>
          <a:p>
            <a:pPr marL="0" indent="0">
              <a:buNone/>
            </a:pPr>
            <a:r>
              <a:rPr lang="nl-NL" sz="2800" b="1" dirty="0"/>
              <a:t>WAT MOET IK PRECIES DOEN?</a:t>
            </a:r>
          </a:p>
          <a:p>
            <a:pPr marL="0" indent="0">
              <a:buNone/>
            </a:pPr>
            <a:endParaRPr lang="nl-NL" sz="2800" dirty="0"/>
          </a:p>
          <a:p>
            <a:pPr marL="0" indent="0">
              <a:buNone/>
            </a:pPr>
            <a:r>
              <a:rPr lang="nl-NL" sz="2800" dirty="0"/>
              <a:t>Kijk in je agenda wat je moet maken en welke toetsen eraan komen. Weet je wat je voor de toets moet leren?</a:t>
            </a:r>
          </a:p>
          <a:p>
            <a:endParaRPr lang="nl-NL" dirty="0"/>
          </a:p>
        </p:txBody>
      </p:sp>
      <p:sp>
        <p:nvSpPr>
          <p:cNvPr id="2" name="Tekstvak 1">
            <a:extLst>
              <a:ext uri="{FF2B5EF4-FFF2-40B4-BE49-F238E27FC236}">
                <a16:creationId xmlns:a16="http://schemas.microsoft.com/office/drawing/2014/main" id="{A62E7730-57CD-4B95-A5A8-997A3AF95B47}"/>
              </a:ext>
            </a:extLst>
          </p:cNvPr>
          <p:cNvSpPr txBox="1"/>
          <p:nvPr/>
        </p:nvSpPr>
        <p:spPr>
          <a:xfrm>
            <a:off x="2560320" y="267286"/>
            <a:ext cx="8792308" cy="723275"/>
          </a:xfrm>
          <a:prstGeom prst="rect">
            <a:avLst/>
          </a:prstGeom>
          <a:solidFill>
            <a:srgbClr val="008BD2"/>
          </a:solidFill>
        </p:spPr>
        <p:txBody>
          <a:bodyPr wrap="square" rtlCol="0">
            <a:spAutoFit/>
          </a:bodyPr>
          <a:lstStyle/>
          <a:p>
            <a:pPr marL="0" indent="0">
              <a:buNone/>
            </a:pPr>
            <a:endParaRPr lang="nl-NL" sz="600" b="1" dirty="0">
              <a:solidFill>
                <a:schemeClr val="bg1"/>
              </a:solidFill>
            </a:endParaRPr>
          </a:p>
          <a:p>
            <a:pPr marL="0" indent="0">
              <a:buNone/>
            </a:pPr>
            <a:r>
              <a:rPr lang="nl-NL" sz="2800" b="1" dirty="0">
                <a:solidFill>
                  <a:schemeClr val="bg1"/>
                </a:solidFill>
              </a:rPr>
              <a:t>  PLANNEN – Stap 1 </a:t>
            </a:r>
          </a:p>
          <a:p>
            <a:pPr marL="0" indent="0">
              <a:buNone/>
            </a:pPr>
            <a:endParaRPr lang="nl-NL" sz="600" b="1" dirty="0">
              <a:solidFill>
                <a:schemeClr val="bg1"/>
              </a:solidFill>
            </a:endParaRPr>
          </a:p>
        </p:txBody>
      </p:sp>
      <p:pic>
        <p:nvPicPr>
          <p:cNvPr id="7" name="Afbeelding 6" descr="Afbeelding met tekening&#10;&#10;Automatisch gegenereerde beschrijving">
            <a:extLst>
              <a:ext uri="{FF2B5EF4-FFF2-40B4-BE49-F238E27FC236}">
                <a16:creationId xmlns:a16="http://schemas.microsoft.com/office/drawing/2014/main" id="{DC85F545-9D00-435A-9C5C-0E187986D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035" y="3199687"/>
            <a:ext cx="1925343" cy="3139146"/>
          </a:xfrm>
          <a:prstGeom prst="rect">
            <a:avLst/>
          </a:prstGeom>
        </p:spPr>
      </p:pic>
    </p:spTree>
    <p:extLst>
      <p:ext uri="{BB962C8B-B14F-4D97-AF65-F5344CB8AC3E}">
        <p14:creationId xmlns:p14="http://schemas.microsoft.com/office/powerpoint/2010/main" val="267880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603465B4-E5B6-4CCA-A021-D3D641A6610F}"/>
              </a:ext>
            </a:extLst>
          </p:cNvPr>
          <p:cNvSpPr>
            <a:spLocks noGrp="1"/>
          </p:cNvSpPr>
          <p:nvPr>
            <p:ph idx="1"/>
          </p:nvPr>
        </p:nvSpPr>
        <p:spPr>
          <a:xfrm>
            <a:off x="872197" y="1645919"/>
            <a:ext cx="10480431" cy="4173019"/>
          </a:xfrm>
        </p:spPr>
        <p:txBody>
          <a:bodyPr>
            <a:normAutofit/>
          </a:bodyPr>
          <a:lstStyle/>
          <a:p>
            <a:pPr marL="0" indent="0">
              <a:buNone/>
            </a:pPr>
            <a:r>
              <a:rPr lang="nl-NL" sz="2800" b="1" dirty="0"/>
              <a:t>WANNEER MOET HET KLAAR ZIJN?</a:t>
            </a:r>
          </a:p>
          <a:p>
            <a:pPr marL="0" indent="0">
              <a:buNone/>
            </a:pPr>
            <a:endParaRPr lang="nl-NL" sz="2800" dirty="0"/>
          </a:p>
          <a:p>
            <a:pPr marL="0" indent="0">
              <a:buNone/>
            </a:pPr>
            <a:r>
              <a:rPr lang="nl-NL" sz="2800" dirty="0"/>
              <a:t>Niet al het werk moet op dezelfde dag klaar zijn. Je moet dus goed opletten dat je je werk op tijd af hebt / op tijd begint met leren.</a:t>
            </a:r>
          </a:p>
          <a:p>
            <a:endParaRPr lang="nl-NL" dirty="0"/>
          </a:p>
          <a:p>
            <a:endParaRPr lang="nl-NL" dirty="0"/>
          </a:p>
        </p:txBody>
      </p:sp>
      <p:sp>
        <p:nvSpPr>
          <p:cNvPr id="2" name="Tekstvak 1">
            <a:extLst>
              <a:ext uri="{FF2B5EF4-FFF2-40B4-BE49-F238E27FC236}">
                <a16:creationId xmlns:a16="http://schemas.microsoft.com/office/drawing/2014/main" id="{A62E7730-57CD-4B95-A5A8-997A3AF95B47}"/>
              </a:ext>
            </a:extLst>
          </p:cNvPr>
          <p:cNvSpPr txBox="1"/>
          <p:nvPr/>
        </p:nvSpPr>
        <p:spPr>
          <a:xfrm>
            <a:off x="2560320" y="267286"/>
            <a:ext cx="8792308" cy="723275"/>
          </a:xfrm>
          <a:prstGeom prst="rect">
            <a:avLst/>
          </a:prstGeom>
          <a:solidFill>
            <a:srgbClr val="008BD2"/>
          </a:solidFill>
        </p:spPr>
        <p:txBody>
          <a:bodyPr wrap="square" rtlCol="0">
            <a:spAutoFit/>
          </a:bodyPr>
          <a:lstStyle/>
          <a:p>
            <a:pPr marL="0" indent="0">
              <a:buNone/>
            </a:pPr>
            <a:endParaRPr lang="nl-NL" sz="600" b="1" dirty="0">
              <a:solidFill>
                <a:schemeClr val="bg1"/>
              </a:solidFill>
            </a:endParaRPr>
          </a:p>
          <a:p>
            <a:pPr marL="0" indent="0">
              <a:buNone/>
            </a:pPr>
            <a:r>
              <a:rPr lang="nl-NL" sz="2800" b="1" dirty="0">
                <a:solidFill>
                  <a:schemeClr val="bg1"/>
                </a:solidFill>
              </a:rPr>
              <a:t>  PLANNEN – Stap 2 </a:t>
            </a:r>
          </a:p>
          <a:p>
            <a:pPr marL="0" indent="0">
              <a:buNone/>
            </a:pPr>
            <a:endParaRPr lang="nl-NL" sz="600" b="1" dirty="0">
              <a:solidFill>
                <a:schemeClr val="bg1"/>
              </a:solidFill>
            </a:endParaRPr>
          </a:p>
        </p:txBody>
      </p:sp>
      <p:pic>
        <p:nvPicPr>
          <p:cNvPr id="4" name="Afbeelding 3" descr="Afbeelding met tekst&#10;&#10;Automatisch gegenereerde beschrijving">
            <a:extLst>
              <a:ext uri="{FF2B5EF4-FFF2-40B4-BE49-F238E27FC236}">
                <a16:creationId xmlns:a16="http://schemas.microsoft.com/office/drawing/2014/main" id="{7CECD92E-9236-4D93-9BAC-AE828F696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676" y="3858066"/>
            <a:ext cx="2732648" cy="2732648"/>
          </a:xfrm>
          <a:prstGeom prst="rect">
            <a:avLst/>
          </a:prstGeom>
          <a:ln>
            <a:noFill/>
          </a:ln>
          <a:effectLst>
            <a:softEdge rad="112500"/>
          </a:effectLst>
        </p:spPr>
      </p:pic>
    </p:spTree>
    <p:extLst>
      <p:ext uri="{BB962C8B-B14F-4D97-AF65-F5344CB8AC3E}">
        <p14:creationId xmlns:p14="http://schemas.microsoft.com/office/powerpoint/2010/main" val="423574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603465B4-E5B6-4CCA-A021-D3D641A6610F}"/>
              </a:ext>
            </a:extLst>
          </p:cNvPr>
          <p:cNvSpPr>
            <a:spLocks noGrp="1"/>
          </p:cNvSpPr>
          <p:nvPr>
            <p:ph idx="1"/>
          </p:nvPr>
        </p:nvSpPr>
        <p:spPr>
          <a:xfrm>
            <a:off x="900332" y="1631852"/>
            <a:ext cx="10452296" cy="4557933"/>
          </a:xfrm>
        </p:spPr>
        <p:txBody>
          <a:bodyPr>
            <a:noAutofit/>
          </a:bodyPr>
          <a:lstStyle/>
          <a:p>
            <a:pPr marL="0" indent="0">
              <a:buNone/>
            </a:pPr>
            <a:r>
              <a:rPr lang="nl-NL" sz="2800" b="1" dirty="0"/>
              <a:t>WELKE STAPPEN MOET IK ZETTEN?</a:t>
            </a:r>
          </a:p>
          <a:p>
            <a:endParaRPr lang="nl-NL" sz="2800" dirty="0"/>
          </a:p>
          <a:p>
            <a:pPr marL="0" indent="0">
              <a:buNone/>
            </a:pPr>
            <a:r>
              <a:rPr lang="nl-NL" sz="2800" dirty="0"/>
              <a:t>Grote taken kun je het beste in stukken hakken. Doe elke dag een stuk. Dan blijft het leuk om te doen en haal je het beste resultaat. Een toets leren kun je bijvoorbeeld verdelen in:</a:t>
            </a:r>
          </a:p>
          <a:p>
            <a:pPr marL="0" indent="0">
              <a:buNone/>
            </a:pPr>
            <a:br>
              <a:rPr lang="nl-NL" sz="2800" dirty="0"/>
            </a:br>
            <a:r>
              <a:rPr lang="nl-NL" sz="2800" dirty="0"/>
              <a:t>Dag 1: tekst globaal lezen.</a:t>
            </a:r>
            <a:br>
              <a:rPr lang="nl-NL" sz="2800" dirty="0"/>
            </a:br>
            <a:r>
              <a:rPr lang="nl-NL" sz="2800" dirty="0"/>
              <a:t>Dag 2: samenvatting maken.</a:t>
            </a:r>
            <a:br>
              <a:rPr lang="nl-NL" sz="2800" dirty="0"/>
            </a:br>
            <a:r>
              <a:rPr lang="nl-NL" sz="2800" dirty="0"/>
              <a:t>Dag 3: samenvatting leren.</a:t>
            </a:r>
            <a:br>
              <a:rPr lang="nl-NL" sz="2800" dirty="0"/>
            </a:br>
            <a:r>
              <a:rPr lang="nl-NL" sz="2800" dirty="0"/>
              <a:t>Dag 4: oefenvragen maken en je laten overhoren.</a:t>
            </a:r>
          </a:p>
          <a:p>
            <a:endParaRPr lang="nl-NL" sz="2800" dirty="0"/>
          </a:p>
        </p:txBody>
      </p:sp>
      <p:sp>
        <p:nvSpPr>
          <p:cNvPr id="2" name="Tekstvak 1">
            <a:extLst>
              <a:ext uri="{FF2B5EF4-FFF2-40B4-BE49-F238E27FC236}">
                <a16:creationId xmlns:a16="http://schemas.microsoft.com/office/drawing/2014/main" id="{71B9CA7F-0AD8-41E2-B3D4-94FBFACE081C}"/>
              </a:ext>
            </a:extLst>
          </p:cNvPr>
          <p:cNvSpPr txBox="1"/>
          <p:nvPr/>
        </p:nvSpPr>
        <p:spPr>
          <a:xfrm>
            <a:off x="2560320" y="267286"/>
            <a:ext cx="8792308" cy="723275"/>
          </a:xfrm>
          <a:prstGeom prst="rect">
            <a:avLst/>
          </a:prstGeom>
          <a:solidFill>
            <a:srgbClr val="008BD2"/>
          </a:solidFill>
        </p:spPr>
        <p:txBody>
          <a:bodyPr wrap="square" rtlCol="0">
            <a:spAutoFit/>
          </a:bodyPr>
          <a:lstStyle/>
          <a:p>
            <a:pPr marL="0" indent="0">
              <a:buNone/>
            </a:pPr>
            <a:endParaRPr lang="nl-NL" sz="600" b="1" dirty="0">
              <a:solidFill>
                <a:schemeClr val="bg1"/>
              </a:solidFill>
            </a:endParaRPr>
          </a:p>
          <a:p>
            <a:pPr marL="0" indent="0">
              <a:buNone/>
            </a:pPr>
            <a:r>
              <a:rPr lang="nl-NL" sz="2800" b="1" dirty="0">
                <a:solidFill>
                  <a:schemeClr val="bg1"/>
                </a:solidFill>
              </a:rPr>
              <a:t>  PLANNEN – Stap 3 </a:t>
            </a:r>
          </a:p>
          <a:p>
            <a:pPr marL="0" indent="0">
              <a:buNone/>
            </a:pPr>
            <a:endParaRPr lang="nl-NL" sz="600" b="1" dirty="0">
              <a:solidFill>
                <a:schemeClr val="bg1"/>
              </a:solidFill>
            </a:endParaRPr>
          </a:p>
        </p:txBody>
      </p:sp>
    </p:spTree>
    <p:extLst>
      <p:ext uri="{BB962C8B-B14F-4D97-AF65-F5344CB8AC3E}">
        <p14:creationId xmlns:p14="http://schemas.microsoft.com/office/powerpoint/2010/main" val="56546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603465B4-E5B6-4CCA-A021-D3D641A6610F}"/>
              </a:ext>
            </a:extLst>
          </p:cNvPr>
          <p:cNvSpPr>
            <a:spLocks noGrp="1"/>
          </p:cNvSpPr>
          <p:nvPr>
            <p:ph idx="1"/>
          </p:nvPr>
        </p:nvSpPr>
        <p:spPr>
          <a:xfrm>
            <a:off x="914400" y="1645920"/>
            <a:ext cx="10339754" cy="4510643"/>
          </a:xfrm>
        </p:spPr>
        <p:txBody>
          <a:bodyPr>
            <a:noAutofit/>
          </a:bodyPr>
          <a:lstStyle/>
          <a:p>
            <a:pPr marL="0" indent="0">
              <a:buNone/>
            </a:pPr>
            <a:r>
              <a:rPr lang="nl-NL" sz="2800" b="1" dirty="0"/>
              <a:t>HOEVEEL TIJD KOST ELKE STAP?</a:t>
            </a:r>
          </a:p>
          <a:p>
            <a:endParaRPr lang="nl-NL" sz="2800" dirty="0"/>
          </a:p>
          <a:p>
            <a:pPr marL="0" indent="0">
              <a:buNone/>
            </a:pPr>
            <a:r>
              <a:rPr lang="nl-NL" sz="2800" dirty="0"/>
              <a:t>Schat in hoeveel tijd elk onderdeel kost. Dan kun je terugrekenen vanaf het moment dat de opdracht af moet zijn. Zo weet je wanneer je moet beginnen. </a:t>
            </a:r>
          </a:p>
          <a:p>
            <a:pPr marL="0" indent="0">
              <a:buNone/>
            </a:pPr>
            <a:endParaRPr lang="nl-NL" sz="2800" dirty="0"/>
          </a:p>
          <a:p>
            <a:pPr marL="0" indent="0">
              <a:buNone/>
            </a:pPr>
            <a:r>
              <a:rPr lang="nl-NL" sz="2800" dirty="0"/>
              <a:t>Stel dat je 4 uur nodig hebt om een werkstuk te maken en je hebt elke dag 2 uur de tijd. Dan moet je minimaal 2 dagen van tevoren beginnen.</a:t>
            </a:r>
          </a:p>
          <a:p>
            <a:endParaRPr lang="nl-NL" sz="2800" dirty="0"/>
          </a:p>
        </p:txBody>
      </p:sp>
      <p:sp>
        <p:nvSpPr>
          <p:cNvPr id="2" name="Tekstvak 1">
            <a:extLst>
              <a:ext uri="{FF2B5EF4-FFF2-40B4-BE49-F238E27FC236}">
                <a16:creationId xmlns:a16="http://schemas.microsoft.com/office/drawing/2014/main" id="{F3BFF875-32C3-4568-9F23-4316A2920B9F}"/>
              </a:ext>
            </a:extLst>
          </p:cNvPr>
          <p:cNvSpPr txBox="1"/>
          <p:nvPr/>
        </p:nvSpPr>
        <p:spPr>
          <a:xfrm>
            <a:off x="2560320" y="267286"/>
            <a:ext cx="8792308" cy="723275"/>
          </a:xfrm>
          <a:prstGeom prst="rect">
            <a:avLst/>
          </a:prstGeom>
          <a:solidFill>
            <a:srgbClr val="008BD2"/>
          </a:solidFill>
        </p:spPr>
        <p:txBody>
          <a:bodyPr wrap="square" rtlCol="0">
            <a:spAutoFit/>
          </a:bodyPr>
          <a:lstStyle/>
          <a:p>
            <a:pPr marL="0" indent="0">
              <a:buNone/>
            </a:pPr>
            <a:endParaRPr lang="nl-NL" sz="600" b="1" dirty="0">
              <a:solidFill>
                <a:schemeClr val="bg1"/>
              </a:solidFill>
            </a:endParaRPr>
          </a:p>
          <a:p>
            <a:pPr marL="0" indent="0">
              <a:buNone/>
            </a:pPr>
            <a:r>
              <a:rPr lang="nl-NL" sz="2800" b="1" dirty="0">
                <a:solidFill>
                  <a:schemeClr val="bg1"/>
                </a:solidFill>
              </a:rPr>
              <a:t>  PLANNEN – Stap 4</a:t>
            </a:r>
          </a:p>
          <a:p>
            <a:pPr marL="0" indent="0">
              <a:buNone/>
            </a:pPr>
            <a:endParaRPr lang="nl-NL" sz="600" b="1" dirty="0">
              <a:solidFill>
                <a:schemeClr val="bg1"/>
              </a:solidFill>
            </a:endParaRPr>
          </a:p>
        </p:txBody>
      </p:sp>
    </p:spTree>
    <p:extLst>
      <p:ext uri="{BB962C8B-B14F-4D97-AF65-F5344CB8AC3E}">
        <p14:creationId xmlns:p14="http://schemas.microsoft.com/office/powerpoint/2010/main" val="1718036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603465B4-E5B6-4CCA-A021-D3D641A6610F}"/>
              </a:ext>
            </a:extLst>
          </p:cNvPr>
          <p:cNvSpPr>
            <a:spLocks noGrp="1"/>
          </p:cNvSpPr>
          <p:nvPr>
            <p:ph idx="1"/>
          </p:nvPr>
        </p:nvSpPr>
        <p:spPr>
          <a:xfrm>
            <a:off x="886265" y="1656000"/>
            <a:ext cx="10466363" cy="4500563"/>
          </a:xfrm>
        </p:spPr>
        <p:txBody>
          <a:bodyPr>
            <a:normAutofit/>
          </a:bodyPr>
          <a:lstStyle/>
          <a:p>
            <a:pPr marL="0" indent="0">
              <a:buNone/>
            </a:pPr>
            <a:r>
              <a:rPr lang="nl-NL" sz="2800" b="1" dirty="0"/>
              <a:t>PLANNING OPSCHRIJVEN</a:t>
            </a:r>
          </a:p>
          <a:p>
            <a:endParaRPr lang="nl-NL" sz="2800" dirty="0"/>
          </a:p>
          <a:p>
            <a:pPr marL="0" indent="0">
              <a:buNone/>
            </a:pPr>
            <a:r>
              <a:rPr lang="nl-NL" sz="2800" dirty="0"/>
              <a:t>Nu kun je het op gaan schrijven in je planning. </a:t>
            </a:r>
          </a:p>
          <a:p>
            <a:pPr marL="0" indent="0">
              <a:buNone/>
            </a:pPr>
            <a:r>
              <a:rPr lang="nl-NL" sz="2800" dirty="0"/>
              <a:t>Maakwerk maak je op de dag dat je het hebt op gekregen, dan ga je nooit achterlopen.</a:t>
            </a:r>
          </a:p>
          <a:p>
            <a:pPr marL="0" indent="0">
              <a:buNone/>
            </a:pPr>
            <a:r>
              <a:rPr lang="nl-NL" sz="2800" dirty="0"/>
              <a:t>Leerwerk moet je over meerdere dagen verspreiden en ook herhalen. Je planning kan er dan zo uitzien: </a:t>
            </a:r>
          </a:p>
          <a:p>
            <a:endParaRPr lang="nl-NL" sz="2800" dirty="0"/>
          </a:p>
        </p:txBody>
      </p:sp>
      <p:pic>
        <p:nvPicPr>
          <p:cNvPr id="2" name="Afbeelding 1"/>
          <p:cNvPicPr>
            <a:picLocks noChangeAspect="1"/>
          </p:cNvPicPr>
          <p:nvPr/>
        </p:nvPicPr>
        <p:blipFill>
          <a:blip r:embed="rId2"/>
          <a:stretch>
            <a:fillRect/>
          </a:stretch>
        </p:blipFill>
        <p:spPr>
          <a:xfrm>
            <a:off x="5495313" y="5128174"/>
            <a:ext cx="6335618" cy="1667732"/>
          </a:xfrm>
          <a:prstGeom prst="rect">
            <a:avLst/>
          </a:prstGeom>
        </p:spPr>
      </p:pic>
      <p:sp>
        <p:nvSpPr>
          <p:cNvPr id="3" name="Tekstvak 2">
            <a:extLst>
              <a:ext uri="{FF2B5EF4-FFF2-40B4-BE49-F238E27FC236}">
                <a16:creationId xmlns:a16="http://schemas.microsoft.com/office/drawing/2014/main" id="{BE90ECC0-DF1C-4678-9544-4FBD2B7B320D}"/>
              </a:ext>
            </a:extLst>
          </p:cNvPr>
          <p:cNvSpPr txBox="1"/>
          <p:nvPr/>
        </p:nvSpPr>
        <p:spPr>
          <a:xfrm>
            <a:off x="2560320" y="267286"/>
            <a:ext cx="8792308" cy="723275"/>
          </a:xfrm>
          <a:prstGeom prst="rect">
            <a:avLst/>
          </a:prstGeom>
          <a:solidFill>
            <a:srgbClr val="008BD2"/>
          </a:solidFill>
        </p:spPr>
        <p:txBody>
          <a:bodyPr wrap="square" rtlCol="0">
            <a:spAutoFit/>
          </a:bodyPr>
          <a:lstStyle/>
          <a:p>
            <a:pPr marL="0" indent="0">
              <a:buNone/>
            </a:pPr>
            <a:endParaRPr lang="nl-NL" sz="600" b="1" dirty="0">
              <a:solidFill>
                <a:schemeClr val="bg1"/>
              </a:solidFill>
            </a:endParaRPr>
          </a:p>
          <a:p>
            <a:pPr marL="0" indent="0">
              <a:buNone/>
            </a:pPr>
            <a:r>
              <a:rPr lang="nl-NL" sz="2800" b="1" dirty="0">
                <a:solidFill>
                  <a:schemeClr val="bg1"/>
                </a:solidFill>
              </a:rPr>
              <a:t>  PLANNEN – Stap 5 </a:t>
            </a:r>
          </a:p>
          <a:p>
            <a:pPr marL="0" indent="0">
              <a:buNone/>
            </a:pPr>
            <a:endParaRPr lang="nl-NL" sz="600" b="1" dirty="0">
              <a:solidFill>
                <a:schemeClr val="bg1"/>
              </a:solidFill>
            </a:endParaRPr>
          </a:p>
        </p:txBody>
      </p:sp>
    </p:spTree>
    <p:extLst>
      <p:ext uri="{BB962C8B-B14F-4D97-AF65-F5344CB8AC3E}">
        <p14:creationId xmlns:p14="http://schemas.microsoft.com/office/powerpoint/2010/main" val="403553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881C21-E48D-45FD-9141-DE8581780E75}"/>
              </a:ext>
            </a:extLst>
          </p:cNvPr>
          <p:cNvSpPr>
            <a:spLocks noGrp="1"/>
          </p:cNvSpPr>
          <p:nvPr>
            <p:ph idx="1"/>
          </p:nvPr>
        </p:nvSpPr>
        <p:spPr>
          <a:xfrm>
            <a:off x="914400" y="1659988"/>
            <a:ext cx="10564837" cy="5198012"/>
          </a:xfrm>
        </p:spPr>
        <p:txBody>
          <a:bodyPr>
            <a:normAutofit/>
          </a:bodyPr>
          <a:lstStyle/>
          <a:p>
            <a:pPr marL="0" indent="0">
              <a:buNone/>
            </a:pPr>
            <a:r>
              <a:rPr lang="nl-NL" sz="3200" dirty="0"/>
              <a:t>In deze PowerPoint leggen we kort uit hoe u uw kind het beste kunt begeleiden. </a:t>
            </a:r>
          </a:p>
          <a:p>
            <a:pPr marL="0" indent="0">
              <a:buNone/>
            </a:pPr>
            <a:endParaRPr lang="nl-NL" sz="1200" dirty="0"/>
          </a:p>
          <a:p>
            <a:pPr marL="0" indent="0">
              <a:buNone/>
            </a:pPr>
            <a:r>
              <a:rPr lang="nl-NL" sz="3200" dirty="0"/>
              <a:t>We besteden de hele schoolcarrière van uw kind aandacht aan studievaardigheden. In het eerste jaar vooral agendagebruik en plannen</a:t>
            </a:r>
            <a:r>
              <a:rPr lang="nl-NL" sz="3200" i="1" dirty="0"/>
              <a:t>. </a:t>
            </a:r>
          </a:p>
          <a:p>
            <a:pPr marL="0" indent="0">
              <a:buNone/>
            </a:pPr>
            <a:endParaRPr lang="nl-NL" sz="1200" i="1" dirty="0"/>
          </a:p>
          <a:p>
            <a:pPr marL="0" indent="0">
              <a:buNone/>
            </a:pPr>
            <a:r>
              <a:rPr lang="nl-NL" sz="3200" dirty="0"/>
              <a:t>Als uw kind dat het eerste jaar goed aanleert, heeft hij/zij daar de rest van zijn/haar schoolcarrière veel profijt van! </a:t>
            </a:r>
          </a:p>
        </p:txBody>
      </p:sp>
    </p:spTree>
    <p:extLst>
      <p:ext uri="{BB962C8B-B14F-4D97-AF65-F5344CB8AC3E}">
        <p14:creationId xmlns:p14="http://schemas.microsoft.com/office/powerpoint/2010/main" val="29140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603465B4-E5B6-4CCA-A021-D3D641A6610F}"/>
              </a:ext>
            </a:extLst>
          </p:cNvPr>
          <p:cNvSpPr>
            <a:spLocks noGrp="1"/>
          </p:cNvSpPr>
          <p:nvPr>
            <p:ph idx="1"/>
          </p:nvPr>
        </p:nvSpPr>
        <p:spPr>
          <a:xfrm>
            <a:off x="900332" y="1645920"/>
            <a:ext cx="10452296" cy="4510643"/>
          </a:xfrm>
        </p:spPr>
        <p:txBody>
          <a:bodyPr>
            <a:normAutofit fontScale="70000" lnSpcReduction="20000"/>
          </a:bodyPr>
          <a:lstStyle/>
          <a:p>
            <a:pPr marL="0" indent="0">
              <a:buNone/>
            </a:pPr>
            <a:r>
              <a:rPr lang="nl-NL" b="1" dirty="0"/>
              <a:t>PLANNING UITVOEREN EN EVALUEREN</a:t>
            </a:r>
          </a:p>
          <a:p>
            <a:endParaRPr lang="nl-NL" dirty="0"/>
          </a:p>
          <a:p>
            <a:pPr marL="0" indent="0">
              <a:buNone/>
            </a:pPr>
            <a:r>
              <a:rPr lang="nl-NL" dirty="0"/>
              <a:t>Nu heb je een mooie planning gemaakt. Zorg ervoor dat je ook echt maakt/leert wat je gepland hebt! Je huiswerk kun je afvinken in je agenda.</a:t>
            </a:r>
          </a:p>
          <a:p>
            <a:endParaRPr lang="nl-NL" dirty="0"/>
          </a:p>
          <a:p>
            <a:pPr marL="0" indent="0">
              <a:buNone/>
            </a:pPr>
            <a:r>
              <a:rPr lang="nl-NL" dirty="0"/>
              <a:t>Tijdens of na het maken/leren kan je erachter komen dat je te veel of te weinig tijd had ingepland, pas dan je planning aan. </a:t>
            </a:r>
          </a:p>
          <a:p>
            <a:endParaRPr lang="nl-NL" dirty="0"/>
          </a:p>
        </p:txBody>
      </p:sp>
      <p:sp>
        <p:nvSpPr>
          <p:cNvPr id="2" name="Tekstvak 1">
            <a:extLst>
              <a:ext uri="{FF2B5EF4-FFF2-40B4-BE49-F238E27FC236}">
                <a16:creationId xmlns:a16="http://schemas.microsoft.com/office/drawing/2014/main" id="{1EA3F880-97D0-41AE-AA51-841DBCC778C6}"/>
              </a:ext>
            </a:extLst>
          </p:cNvPr>
          <p:cNvSpPr txBox="1"/>
          <p:nvPr/>
        </p:nvSpPr>
        <p:spPr>
          <a:xfrm>
            <a:off x="2560320" y="267286"/>
            <a:ext cx="8792308" cy="723275"/>
          </a:xfrm>
          <a:prstGeom prst="rect">
            <a:avLst/>
          </a:prstGeom>
          <a:solidFill>
            <a:srgbClr val="008BD2"/>
          </a:solidFill>
        </p:spPr>
        <p:txBody>
          <a:bodyPr wrap="square" rtlCol="0">
            <a:spAutoFit/>
          </a:bodyPr>
          <a:lstStyle/>
          <a:p>
            <a:pPr marL="0" indent="0">
              <a:buNone/>
            </a:pPr>
            <a:endParaRPr lang="nl-NL" sz="600" b="1" dirty="0">
              <a:solidFill>
                <a:schemeClr val="bg1"/>
              </a:solidFill>
            </a:endParaRPr>
          </a:p>
          <a:p>
            <a:pPr marL="0" indent="0">
              <a:buNone/>
            </a:pPr>
            <a:r>
              <a:rPr lang="nl-NL" sz="2800" b="1" dirty="0">
                <a:solidFill>
                  <a:schemeClr val="bg1"/>
                </a:solidFill>
              </a:rPr>
              <a:t>  PLANNEN – Stap 6 </a:t>
            </a:r>
          </a:p>
          <a:p>
            <a:pPr marL="0" indent="0">
              <a:buNone/>
            </a:pPr>
            <a:endParaRPr lang="nl-NL" sz="600" b="1" dirty="0">
              <a:solidFill>
                <a:schemeClr val="bg1"/>
              </a:solidFill>
            </a:endParaRPr>
          </a:p>
        </p:txBody>
      </p:sp>
    </p:spTree>
    <p:extLst>
      <p:ext uri="{BB962C8B-B14F-4D97-AF65-F5344CB8AC3E}">
        <p14:creationId xmlns:p14="http://schemas.microsoft.com/office/powerpoint/2010/main" val="1104470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urist Info Noordwolde / Zuid-Oost Friesland - TIP Noordwolde">
            <a:extLst>
              <a:ext uri="{FF2B5EF4-FFF2-40B4-BE49-F238E27FC236}">
                <a16:creationId xmlns:a16="http://schemas.microsoft.com/office/drawing/2014/main" id="{3621FE2E-1F61-4A05-975A-FA3087A50C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30" r="14549" b="32180"/>
          <a:stretch/>
        </p:blipFill>
        <p:spPr bwMode="auto">
          <a:xfrm rot="530325">
            <a:off x="10192126" y="4980775"/>
            <a:ext cx="1877082" cy="1743366"/>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p:cNvSpPr>
            <a:spLocks noGrp="1"/>
          </p:cNvSpPr>
          <p:nvPr>
            <p:ph idx="1"/>
          </p:nvPr>
        </p:nvSpPr>
        <p:spPr>
          <a:xfrm>
            <a:off x="858129" y="1617785"/>
            <a:ext cx="10522633" cy="4061496"/>
          </a:xfrm>
        </p:spPr>
        <p:txBody>
          <a:bodyPr>
            <a:noAutofit/>
          </a:bodyPr>
          <a:lstStyle/>
          <a:p>
            <a:pPr marL="0" indent="0">
              <a:buNone/>
            </a:pPr>
            <a:r>
              <a:rPr lang="nl-NL" sz="2800" dirty="0"/>
              <a:t>Plan ruim, er kunnen altijd dingen tegenzitten. Je kunt beter aan het eind tijd over hebben dan dat je tijd tekort komt.</a:t>
            </a:r>
          </a:p>
          <a:p>
            <a:endParaRPr lang="nl-NL" sz="1200" dirty="0"/>
          </a:p>
          <a:p>
            <a:pPr marL="0" indent="0">
              <a:buNone/>
            </a:pPr>
            <a:r>
              <a:rPr lang="nl-NL" sz="2800" dirty="0"/>
              <a:t>Denk ook aan andere wekelijkse verplichtingen zoals bijbaantjes, sport, hobby’s en afspraken die je al gemaakt hebt.</a:t>
            </a:r>
          </a:p>
          <a:p>
            <a:endParaRPr lang="nl-NL" sz="1200" dirty="0"/>
          </a:p>
          <a:p>
            <a:pPr marL="0" indent="0">
              <a:buNone/>
            </a:pPr>
            <a:r>
              <a:rPr lang="nl-NL" sz="2800" dirty="0"/>
              <a:t>Plan ook in wanneer je overhoord wilt worden.</a:t>
            </a:r>
          </a:p>
          <a:p>
            <a:endParaRPr lang="nl-NL" sz="1200" dirty="0"/>
          </a:p>
          <a:p>
            <a:pPr marL="0" indent="0">
              <a:buNone/>
            </a:pPr>
            <a:r>
              <a:rPr lang="nl-NL" sz="2800" dirty="0"/>
              <a:t>Vergeet pauzes niet in te plannen! Houd je bijvoorbeeld aan de voetbalregel: 45 minuten geconcentreerd werken, 15 minuten pauze. </a:t>
            </a:r>
          </a:p>
        </p:txBody>
      </p:sp>
      <p:sp>
        <p:nvSpPr>
          <p:cNvPr id="4" name="Tekstvak 3">
            <a:extLst>
              <a:ext uri="{FF2B5EF4-FFF2-40B4-BE49-F238E27FC236}">
                <a16:creationId xmlns:a16="http://schemas.microsoft.com/office/drawing/2014/main" id="{2CB1386B-969E-4D78-A93B-0660456FCC39}"/>
              </a:ext>
            </a:extLst>
          </p:cNvPr>
          <p:cNvSpPr txBox="1"/>
          <p:nvPr/>
        </p:nvSpPr>
        <p:spPr>
          <a:xfrm>
            <a:off x="2560320" y="267286"/>
            <a:ext cx="8792308" cy="723275"/>
          </a:xfrm>
          <a:prstGeom prst="rect">
            <a:avLst/>
          </a:prstGeom>
          <a:solidFill>
            <a:srgbClr val="FF0000"/>
          </a:solidFill>
        </p:spPr>
        <p:txBody>
          <a:bodyPr wrap="square" rtlCol="0">
            <a:spAutoFit/>
          </a:bodyPr>
          <a:lstStyle/>
          <a:p>
            <a:pPr marL="0" indent="0">
              <a:buNone/>
            </a:pPr>
            <a:endParaRPr lang="nl-NL" sz="600" b="1" dirty="0">
              <a:solidFill>
                <a:schemeClr val="bg1"/>
              </a:solidFill>
            </a:endParaRPr>
          </a:p>
          <a:p>
            <a:pPr marL="0" indent="0">
              <a:buNone/>
            </a:pPr>
            <a:r>
              <a:rPr lang="nl-NL" sz="2800" b="1" dirty="0">
                <a:solidFill>
                  <a:schemeClr val="bg1"/>
                </a:solidFill>
              </a:rPr>
              <a:t>TIPS BIJ HET PLANNEN - 1 </a:t>
            </a:r>
          </a:p>
          <a:p>
            <a:pPr marL="0" indent="0">
              <a:buNone/>
            </a:pPr>
            <a:endParaRPr lang="nl-NL" sz="600" b="1" dirty="0">
              <a:solidFill>
                <a:schemeClr val="bg1"/>
              </a:solidFill>
            </a:endParaRPr>
          </a:p>
        </p:txBody>
      </p:sp>
    </p:spTree>
    <p:extLst>
      <p:ext uri="{BB962C8B-B14F-4D97-AF65-F5344CB8AC3E}">
        <p14:creationId xmlns:p14="http://schemas.microsoft.com/office/powerpoint/2010/main" val="4167888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58129" y="1617785"/>
            <a:ext cx="10522633" cy="4061496"/>
          </a:xfrm>
        </p:spPr>
        <p:txBody>
          <a:bodyPr>
            <a:noAutofit/>
          </a:bodyPr>
          <a:lstStyle/>
          <a:p>
            <a:pPr marL="0" indent="0">
              <a:buNone/>
            </a:pPr>
            <a:r>
              <a:rPr lang="nl-NL" sz="2800" dirty="0"/>
              <a:t>Plan moeilijke taken op momenten dat jij het best kunt werken.</a:t>
            </a:r>
          </a:p>
          <a:p>
            <a:endParaRPr lang="nl-NL" sz="1200" dirty="0"/>
          </a:p>
          <a:p>
            <a:pPr marL="0" indent="0">
              <a:buNone/>
            </a:pPr>
            <a:r>
              <a:rPr lang="nl-NL" sz="2800" dirty="0"/>
              <a:t>Wissel moeilijke en makkelijke vakken, talen en zaakvakken af. </a:t>
            </a:r>
          </a:p>
          <a:p>
            <a:endParaRPr lang="nl-NL" sz="1200" dirty="0"/>
          </a:p>
          <a:p>
            <a:pPr marL="0" indent="0">
              <a:buNone/>
            </a:pPr>
            <a:r>
              <a:rPr lang="nl-NL" sz="2800" dirty="0"/>
              <a:t>Begin op tijd met leervakken: van herhalen leer je het meest.</a:t>
            </a:r>
          </a:p>
          <a:p>
            <a:endParaRPr lang="nl-NL" sz="1200" dirty="0"/>
          </a:p>
          <a:p>
            <a:pPr marL="0" indent="0">
              <a:buNone/>
            </a:pPr>
            <a:r>
              <a:rPr lang="nl-NL" sz="2800" dirty="0"/>
              <a:t>Streep op je planning door wat je hebt afgerond. Dat voelt goed!</a:t>
            </a:r>
          </a:p>
        </p:txBody>
      </p:sp>
      <p:sp>
        <p:nvSpPr>
          <p:cNvPr id="4" name="Tekstvak 3">
            <a:extLst>
              <a:ext uri="{FF2B5EF4-FFF2-40B4-BE49-F238E27FC236}">
                <a16:creationId xmlns:a16="http://schemas.microsoft.com/office/drawing/2014/main" id="{2CB1386B-969E-4D78-A93B-0660456FCC39}"/>
              </a:ext>
            </a:extLst>
          </p:cNvPr>
          <p:cNvSpPr txBox="1"/>
          <p:nvPr/>
        </p:nvSpPr>
        <p:spPr>
          <a:xfrm>
            <a:off x="2560320" y="267286"/>
            <a:ext cx="8792308" cy="723275"/>
          </a:xfrm>
          <a:prstGeom prst="rect">
            <a:avLst/>
          </a:prstGeom>
          <a:solidFill>
            <a:srgbClr val="FF0000"/>
          </a:solidFill>
        </p:spPr>
        <p:txBody>
          <a:bodyPr wrap="square" rtlCol="0">
            <a:spAutoFit/>
          </a:bodyPr>
          <a:lstStyle/>
          <a:p>
            <a:pPr marL="0" indent="0">
              <a:buNone/>
            </a:pPr>
            <a:endParaRPr lang="nl-NL" sz="600" b="1" dirty="0">
              <a:solidFill>
                <a:schemeClr val="bg1"/>
              </a:solidFill>
            </a:endParaRPr>
          </a:p>
          <a:p>
            <a:pPr marL="0" indent="0">
              <a:buNone/>
            </a:pPr>
            <a:r>
              <a:rPr lang="nl-NL" sz="2800" b="1" dirty="0">
                <a:solidFill>
                  <a:schemeClr val="bg1"/>
                </a:solidFill>
              </a:rPr>
              <a:t>TIPS BIJ HET PLANNEN - 2 </a:t>
            </a:r>
          </a:p>
          <a:p>
            <a:pPr marL="0" indent="0">
              <a:buNone/>
            </a:pPr>
            <a:endParaRPr lang="nl-NL" sz="600" b="1" dirty="0">
              <a:solidFill>
                <a:schemeClr val="bg1"/>
              </a:solidFill>
            </a:endParaRPr>
          </a:p>
        </p:txBody>
      </p:sp>
      <p:pic>
        <p:nvPicPr>
          <p:cNvPr id="5" name="Afbeelding 4" descr="Afbeelding met speelgoed&#10;&#10;Automatisch gegenereerde beschrijving">
            <a:extLst>
              <a:ext uri="{FF2B5EF4-FFF2-40B4-BE49-F238E27FC236}">
                <a16:creationId xmlns:a16="http://schemas.microsoft.com/office/drawing/2014/main" id="{53CA0F85-3837-4481-AB3E-B687880D6926}"/>
              </a:ext>
            </a:extLst>
          </p:cNvPr>
          <p:cNvPicPr>
            <a:picLocks noChangeAspect="1"/>
          </p:cNvPicPr>
          <p:nvPr/>
        </p:nvPicPr>
        <p:blipFill rotWithShape="1">
          <a:blip r:embed="rId2">
            <a:extLst>
              <a:ext uri="{28A0092B-C50C-407E-A947-70E740481C1C}">
                <a14:useLocalDpi xmlns:a14="http://schemas.microsoft.com/office/drawing/2010/main" val="0"/>
              </a:ext>
            </a:extLst>
          </a:blip>
          <a:srcRect t="14495" b="22550"/>
          <a:stretch/>
        </p:blipFill>
        <p:spPr>
          <a:xfrm>
            <a:off x="3610488" y="4511663"/>
            <a:ext cx="4971024" cy="2314135"/>
          </a:xfrm>
          <a:prstGeom prst="rect">
            <a:avLst/>
          </a:prstGeom>
        </p:spPr>
      </p:pic>
    </p:spTree>
    <p:extLst>
      <p:ext uri="{BB962C8B-B14F-4D97-AF65-F5344CB8AC3E}">
        <p14:creationId xmlns:p14="http://schemas.microsoft.com/office/powerpoint/2010/main" val="1240486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ening&#10;&#10;Automatisch gegenereerde beschrijving">
            <a:extLst>
              <a:ext uri="{FF2B5EF4-FFF2-40B4-BE49-F238E27FC236}">
                <a16:creationId xmlns:a16="http://schemas.microsoft.com/office/drawing/2014/main" id="{597776ED-5E94-4694-BBB0-10A72FB15BD9}"/>
              </a:ext>
            </a:extLst>
          </p:cNvPr>
          <p:cNvPicPr>
            <a:picLocks noChangeAspect="1"/>
          </p:cNvPicPr>
          <p:nvPr/>
        </p:nvPicPr>
        <p:blipFill rotWithShape="1">
          <a:blip r:embed="rId2">
            <a:extLst>
              <a:ext uri="{28A0092B-C50C-407E-A947-70E740481C1C}">
                <a14:useLocalDpi xmlns:a14="http://schemas.microsoft.com/office/drawing/2010/main" val="0"/>
              </a:ext>
            </a:extLst>
          </a:blip>
          <a:srcRect l="7185" r="14576"/>
          <a:stretch/>
        </p:blipFill>
        <p:spPr>
          <a:xfrm>
            <a:off x="9594166" y="4633429"/>
            <a:ext cx="2447780" cy="2224572"/>
          </a:xfrm>
          <a:prstGeom prst="rect">
            <a:avLst/>
          </a:prstGeom>
        </p:spPr>
      </p:pic>
      <p:sp>
        <p:nvSpPr>
          <p:cNvPr id="2" name="Tijdelijke aanduiding voor inhoud 1"/>
          <p:cNvSpPr>
            <a:spLocks noGrp="1"/>
          </p:cNvSpPr>
          <p:nvPr>
            <p:ph idx="1"/>
          </p:nvPr>
        </p:nvSpPr>
        <p:spPr>
          <a:xfrm>
            <a:off x="886265" y="1659988"/>
            <a:ext cx="10564837" cy="4019293"/>
          </a:xfrm>
        </p:spPr>
        <p:txBody>
          <a:bodyPr>
            <a:noAutofit/>
          </a:bodyPr>
          <a:lstStyle/>
          <a:p>
            <a:pPr marL="0" indent="0">
              <a:buNone/>
            </a:pPr>
            <a:r>
              <a:rPr lang="nl-NL" sz="2800" dirty="0"/>
              <a:t>Helpt u uw kind wel eens bij het huis- en leerwerk? De betrokkenheid van ouders is heel belangrijk voor het studiesucces van het kind. </a:t>
            </a:r>
          </a:p>
          <a:p>
            <a:pPr marL="0" indent="0">
              <a:buNone/>
            </a:pPr>
            <a:endParaRPr lang="nl-NL" sz="1200" dirty="0">
              <a:latin typeface="Arial" panose="020B0604020202020204" pitchFamily="34" charset="0"/>
              <a:ea typeface="Calibri" panose="020F0502020204030204" pitchFamily="34" charset="0"/>
            </a:endParaRPr>
          </a:p>
          <a:p>
            <a:pPr marL="0" indent="0">
              <a:buNone/>
            </a:pPr>
            <a:r>
              <a:rPr lang="nl-NL" sz="2800" dirty="0">
                <a:ea typeface="Calibri" panose="020F0502020204030204" pitchFamily="34" charset="0"/>
              </a:rPr>
              <a:t>Bekijk samen de taken die uw kind volgende week moet doen.</a:t>
            </a:r>
          </a:p>
          <a:p>
            <a:pPr marL="0" indent="0">
              <a:buNone/>
            </a:pPr>
            <a:endParaRPr lang="nl-NL" sz="1200" dirty="0"/>
          </a:p>
          <a:p>
            <a:pPr marL="0" indent="0">
              <a:buNone/>
            </a:pPr>
            <a:r>
              <a:rPr lang="nl-NL" sz="2800" dirty="0"/>
              <a:t>Overleg samen: bij welke taak wil uw kind hulp? Plan samen in wanneer u die hulp geeft en hoeveel tijd u daarvoor hebt. </a:t>
            </a:r>
          </a:p>
        </p:txBody>
      </p:sp>
      <p:sp>
        <p:nvSpPr>
          <p:cNvPr id="4" name="Tekstvak 3">
            <a:extLst>
              <a:ext uri="{FF2B5EF4-FFF2-40B4-BE49-F238E27FC236}">
                <a16:creationId xmlns:a16="http://schemas.microsoft.com/office/drawing/2014/main" id="{F0CD8D44-0FBA-46A5-895F-A05FAF50351B}"/>
              </a:ext>
            </a:extLst>
          </p:cNvPr>
          <p:cNvSpPr txBox="1"/>
          <p:nvPr/>
        </p:nvSpPr>
        <p:spPr>
          <a:xfrm>
            <a:off x="2560320" y="267286"/>
            <a:ext cx="8792308" cy="723275"/>
          </a:xfrm>
          <a:prstGeom prst="rect">
            <a:avLst/>
          </a:prstGeom>
          <a:solidFill>
            <a:srgbClr val="FFC000"/>
          </a:solidFill>
        </p:spPr>
        <p:txBody>
          <a:bodyPr wrap="square" rtlCol="0">
            <a:spAutoFit/>
          </a:bodyPr>
          <a:lstStyle/>
          <a:p>
            <a:pPr marL="0" indent="0">
              <a:buNone/>
            </a:pPr>
            <a:endParaRPr lang="nl-NL" sz="600" b="1" dirty="0">
              <a:solidFill>
                <a:schemeClr val="bg1"/>
              </a:solidFill>
            </a:endParaRPr>
          </a:p>
          <a:p>
            <a:pPr marL="0" indent="0">
              <a:buNone/>
            </a:pPr>
            <a:r>
              <a:rPr lang="nl-NL" sz="2800" b="1" dirty="0"/>
              <a:t>TIPS BIJ BEGELEIDING THUIS - 1</a:t>
            </a:r>
          </a:p>
          <a:p>
            <a:pPr marL="0" indent="0">
              <a:buNone/>
            </a:pPr>
            <a:endParaRPr lang="nl-NL" sz="600" b="1" dirty="0">
              <a:solidFill>
                <a:schemeClr val="bg1"/>
              </a:solidFill>
            </a:endParaRPr>
          </a:p>
        </p:txBody>
      </p:sp>
    </p:spTree>
    <p:extLst>
      <p:ext uri="{BB962C8B-B14F-4D97-AF65-F5344CB8AC3E}">
        <p14:creationId xmlns:p14="http://schemas.microsoft.com/office/powerpoint/2010/main" val="2696730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86265" y="1645920"/>
            <a:ext cx="10564837" cy="4033361"/>
          </a:xfrm>
        </p:spPr>
        <p:txBody>
          <a:bodyPr>
            <a:noAutofit/>
          </a:bodyPr>
          <a:lstStyle/>
          <a:p>
            <a:pPr marL="0" indent="0">
              <a:buNone/>
            </a:pPr>
            <a:r>
              <a:rPr lang="nl-NL" sz="2800" dirty="0"/>
              <a:t>Maak samen met uw kind een </a:t>
            </a:r>
            <a:r>
              <a:rPr lang="nl-NL" sz="2800"/>
              <a:t>planning in </a:t>
            </a:r>
            <a:r>
              <a:rPr lang="nl-NL" sz="2800" dirty="0"/>
              <a:t>de planagenda. Denk bij het inplannen aan vaste afspraken (school, sport) en plan de taken daar omheen. Noteer in de agenda of uw kind een taak alleen doet, of samen met u. Laat uw kind afvinken wat klaar is. </a:t>
            </a:r>
          </a:p>
          <a:p>
            <a:pPr marL="0" indent="0">
              <a:buNone/>
            </a:pPr>
            <a:endParaRPr lang="nl-NL" sz="2800" dirty="0"/>
          </a:p>
          <a:p>
            <a:pPr marL="0" indent="0">
              <a:buNone/>
            </a:pPr>
            <a:r>
              <a:rPr lang="nl-NL" sz="2800" dirty="0"/>
              <a:t>Bespreek aan het eind van de week hoe het is gegaan. Zijn alle afspraken in de planning nagekomen? </a:t>
            </a:r>
          </a:p>
        </p:txBody>
      </p:sp>
      <p:sp>
        <p:nvSpPr>
          <p:cNvPr id="4" name="Tekstvak 3">
            <a:extLst>
              <a:ext uri="{FF2B5EF4-FFF2-40B4-BE49-F238E27FC236}">
                <a16:creationId xmlns:a16="http://schemas.microsoft.com/office/drawing/2014/main" id="{F0CD8D44-0FBA-46A5-895F-A05FAF50351B}"/>
              </a:ext>
            </a:extLst>
          </p:cNvPr>
          <p:cNvSpPr txBox="1"/>
          <p:nvPr/>
        </p:nvSpPr>
        <p:spPr>
          <a:xfrm>
            <a:off x="2560320" y="267286"/>
            <a:ext cx="8792308" cy="723275"/>
          </a:xfrm>
          <a:prstGeom prst="rect">
            <a:avLst/>
          </a:prstGeom>
          <a:solidFill>
            <a:srgbClr val="FFC000"/>
          </a:solidFill>
        </p:spPr>
        <p:txBody>
          <a:bodyPr wrap="square" rtlCol="0">
            <a:spAutoFit/>
          </a:bodyPr>
          <a:lstStyle/>
          <a:p>
            <a:pPr marL="0" indent="0">
              <a:buNone/>
            </a:pPr>
            <a:endParaRPr lang="nl-NL" sz="600" b="1" dirty="0">
              <a:solidFill>
                <a:schemeClr val="bg1"/>
              </a:solidFill>
            </a:endParaRPr>
          </a:p>
          <a:p>
            <a:pPr marL="0" indent="0">
              <a:buNone/>
            </a:pPr>
            <a:r>
              <a:rPr lang="nl-NL" sz="2800" b="1" dirty="0"/>
              <a:t>TIPS BIJ BEGELEIDING THUIS - 2</a:t>
            </a:r>
          </a:p>
          <a:p>
            <a:pPr marL="0" indent="0">
              <a:buNone/>
            </a:pPr>
            <a:endParaRPr lang="nl-NL" sz="600" b="1" dirty="0">
              <a:solidFill>
                <a:schemeClr val="bg1"/>
              </a:solidFill>
            </a:endParaRPr>
          </a:p>
        </p:txBody>
      </p:sp>
      <p:pic>
        <p:nvPicPr>
          <p:cNvPr id="5" name="Afbeelding 4" descr="Afbeelding met slaapkamer, tekening, kamer&#10;&#10;Automatisch gegenereerde beschrijving">
            <a:extLst>
              <a:ext uri="{FF2B5EF4-FFF2-40B4-BE49-F238E27FC236}">
                <a16:creationId xmlns:a16="http://schemas.microsoft.com/office/drawing/2014/main" id="{870548E7-6A6D-440B-8D54-AA3A62EA6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372" y="4584123"/>
            <a:ext cx="4478289" cy="2190316"/>
          </a:xfrm>
          <a:prstGeom prst="rect">
            <a:avLst/>
          </a:prstGeom>
        </p:spPr>
      </p:pic>
    </p:spTree>
    <p:extLst>
      <p:ext uri="{BB962C8B-B14F-4D97-AF65-F5344CB8AC3E}">
        <p14:creationId xmlns:p14="http://schemas.microsoft.com/office/powerpoint/2010/main" val="2292019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354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475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1">
            <a:extLst>
              <a:ext uri="{FF2B5EF4-FFF2-40B4-BE49-F238E27FC236}">
                <a16:creationId xmlns:a16="http://schemas.microsoft.com/office/drawing/2014/main" id="{DC9973C6-43BB-4094-A772-61FB224DE0A8}"/>
              </a:ext>
            </a:extLst>
          </p:cNvPr>
          <p:cNvSpPr txBox="1">
            <a:spLocks/>
          </p:cNvSpPr>
          <p:nvPr/>
        </p:nvSpPr>
        <p:spPr>
          <a:xfrm>
            <a:off x="997369" y="1240350"/>
            <a:ext cx="6231987" cy="4943524"/>
          </a:xfrm>
          <a:prstGeom prst="rect">
            <a:avLst/>
          </a:prstGeom>
          <a:solidFill>
            <a:srgbClr val="008BD2"/>
          </a:solidFill>
        </p:spPr>
        <p:txBody>
          <a:bodyPr vert="horz" lIns="91440" tIns="45720" rIns="91440" bIns="45720" rtlCol="0">
            <a:normAutofit/>
          </a:bodyPr>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1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nl-NL" sz="2800" b="1" dirty="0">
              <a:solidFill>
                <a:schemeClr val="bg1"/>
              </a:solidFill>
            </a:endParaRPr>
          </a:p>
          <a:p>
            <a:pPr algn="ctr"/>
            <a:endParaRPr lang="nl-NL" sz="2800" b="1" dirty="0">
              <a:solidFill>
                <a:schemeClr val="bg1"/>
              </a:solidFill>
            </a:endParaRPr>
          </a:p>
          <a:p>
            <a:pPr algn="ctr"/>
            <a:r>
              <a:rPr lang="nl-NL" sz="2800" b="1" dirty="0">
                <a:solidFill>
                  <a:schemeClr val="bg1"/>
                </a:solidFill>
              </a:rPr>
              <a:t>DE AGENDA</a:t>
            </a:r>
          </a:p>
          <a:p>
            <a:pPr algn="ctr"/>
            <a:endParaRPr lang="nl-NL" sz="2800" dirty="0">
              <a:solidFill>
                <a:schemeClr val="bg1"/>
              </a:solidFill>
            </a:endParaRPr>
          </a:p>
          <a:p>
            <a:pPr algn="ctr"/>
            <a:r>
              <a:rPr lang="nl-NL" sz="2800" dirty="0">
                <a:solidFill>
                  <a:schemeClr val="bg1"/>
                </a:solidFill>
              </a:rPr>
              <a:t>We gaan beginnen! </a:t>
            </a:r>
          </a:p>
          <a:p>
            <a:pPr algn="ctr"/>
            <a:r>
              <a:rPr lang="nl-NL" sz="2800" dirty="0">
                <a:solidFill>
                  <a:schemeClr val="bg1"/>
                </a:solidFill>
              </a:rPr>
              <a:t>Pakt u de agenda er maar eens bij. </a:t>
            </a:r>
          </a:p>
        </p:txBody>
      </p:sp>
      <p:pic>
        <p:nvPicPr>
          <p:cNvPr id="5" name="Afbeelding 4">
            <a:extLst>
              <a:ext uri="{FF2B5EF4-FFF2-40B4-BE49-F238E27FC236}">
                <a16:creationId xmlns:a16="http://schemas.microsoft.com/office/drawing/2014/main" id="{2E15C8A0-1D6A-4EDF-978B-CACC619374FB}"/>
              </a:ext>
            </a:extLst>
          </p:cNvPr>
          <p:cNvPicPr>
            <a:picLocks noChangeAspect="1"/>
          </p:cNvPicPr>
          <p:nvPr/>
        </p:nvPicPr>
        <p:blipFill>
          <a:blip r:embed="rId2"/>
          <a:stretch>
            <a:fillRect/>
          </a:stretch>
        </p:blipFill>
        <p:spPr>
          <a:xfrm>
            <a:off x="7434923" y="1240351"/>
            <a:ext cx="3475378" cy="4943524"/>
          </a:xfrm>
          <a:prstGeom prst="rect">
            <a:avLst/>
          </a:prstGeom>
        </p:spPr>
      </p:pic>
    </p:spTree>
    <p:extLst>
      <p:ext uri="{BB962C8B-B14F-4D97-AF65-F5344CB8AC3E}">
        <p14:creationId xmlns:p14="http://schemas.microsoft.com/office/powerpoint/2010/main" val="282360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489E736-6613-4B1B-9512-B3FD8387C8DD}"/>
              </a:ext>
            </a:extLst>
          </p:cNvPr>
          <p:cNvSpPr txBox="1">
            <a:spLocks/>
          </p:cNvSpPr>
          <p:nvPr/>
        </p:nvSpPr>
        <p:spPr>
          <a:xfrm>
            <a:off x="1012873" y="1252025"/>
            <a:ext cx="10297551" cy="50151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1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800" b="1" dirty="0">
                <a:solidFill>
                  <a:srgbClr val="008BD2"/>
                </a:solidFill>
              </a:rPr>
              <a:t>WIE WAT WAAR OP HET MONDRIAAN COLLEGE</a:t>
            </a:r>
          </a:p>
          <a:p>
            <a:endParaRPr lang="nl-NL" sz="2800" dirty="0"/>
          </a:p>
          <a:p>
            <a:r>
              <a:rPr lang="nl-NL" sz="2800" dirty="0"/>
              <a:t>Op de eerste pagina’s vindt u algemene informatie.</a:t>
            </a:r>
          </a:p>
          <a:p>
            <a:endParaRPr lang="nl-NL" sz="1200" dirty="0"/>
          </a:p>
          <a:p>
            <a:r>
              <a:rPr lang="nl-NL" sz="2800" dirty="0"/>
              <a:t>Heeft uw kind op de eerste pagina alle informatie ingevuld?</a:t>
            </a:r>
          </a:p>
          <a:p>
            <a:endParaRPr lang="nl-NL" sz="1200" dirty="0"/>
          </a:p>
          <a:p>
            <a:r>
              <a:rPr lang="nl-NL" sz="2800" dirty="0"/>
              <a:t>Heeft uw zoon/dochter op pagina 9 alle namen en emailadressen van mentor en vakdocenten ingevuld? </a:t>
            </a:r>
          </a:p>
        </p:txBody>
      </p:sp>
    </p:spTree>
    <p:extLst>
      <p:ext uri="{BB962C8B-B14F-4D97-AF65-F5344CB8AC3E}">
        <p14:creationId xmlns:p14="http://schemas.microsoft.com/office/powerpoint/2010/main" val="217534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6189AF6-79D2-4D9A-8F19-071B36AD74FA}"/>
              </a:ext>
            </a:extLst>
          </p:cNvPr>
          <p:cNvSpPr txBox="1">
            <a:spLocks/>
          </p:cNvSpPr>
          <p:nvPr/>
        </p:nvSpPr>
        <p:spPr>
          <a:xfrm>
            <a:off x="872195" y="1223888"/>
            <a:ext cx="10227213" cy="22051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1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800" b="1" dirty="0">
                <a:solidFill>
                  <a:srgbClr val="008BD2"/>
                </a:solidFill>
              </a:rPr>
              <a:t>PROEFWERKROOSTER</a:t>
            </a:r>
          </a:p>
          <a:p>
            <a:endParaRPr lang="nl-NL" sz="2800" dirty="0"/>
          </a:p>
          <a:p>
            <a:pPr>
              <a:tabLst>
                <a:tab pos="3671888" algn="l"/>
              </a:tabLst>
            </a:pPr>
            <a:r>
              <a:rPr lang="nl-NL" sz="2800" dirty="0"/>
              <a:t>Op pagina 10 en 11 vindt u het proefwerkrooster. Dit vult uw kind samen met de mentor in tijdens de mentorlessen. Het rooster vindt u op de communicatiesite. </a:t>
            </a:r>
          </a:p>
        </p:txBody>
      </p:sp>
      <p:pic>
        <p:nvPicPr>
          <p:cNvPr id="3" name="Afbeelding 2">
            <a:extLst>
              <a:ext uri="{FF2B5EF4-FFF2-40B4-BE49-F238E27FC236}">
                <a16:creationId xmlns:a16="http://schemas.microsoft.com/office/drawing/2014/main" id="{AA9EA6F5-A487-4F85-AA99-2B663DEA3F27}"/>
              </a:ext>
            </a:extLst>
          </p:cNvPr>
          <p:cNvPicPr>
            <a:picLocks noChangeAspect="1"/>
          </p:cNvPicPr>
          <p:nvPr/>
        </p:nvPicPr>
        <p:blipFill>
          <a:blip r:embed="rId2"/>
          <a:stretch>
            <a:fillRect/>
          </a:stretch>
        </p:blipFill>
        <p:spPr>
          <a:xfrm>
            <a:off x="5985801" y="3784210"/>
            <a:ext cx="6022721" cy="2671992"/>
          </a:xfrm>
          <a:prstGeom prst="rect">
            <a:avLst/>
          </a:prstGeom>
        </p:spPr>
      </p:pic>
      <p:sp>
        <p:nvSpPr>
          <p:cNvPr id="4" name="Tekstvak 3">
            <a:extLst>
              <a:ext uri="{FF2B5EF4-FFF2-40B4-BE49-F238E27FC236}">
                <a16:creationId xmlns:a16="http://schemas.microsoft.com/office/drawing/2014/main" id="{1CD8E45F-F325-4701-99C4-FC52CBA63DDF}"/>
              </a:ext>
            </a:extLst>
          </p:cNvPr>
          <p:cNvSpPr txBox="1"/>
          <p:nvPr/>
        </p:nvSpPr>
        <p:spPr>
          <a:xfrm>
            <a:off x="872195" y="3240444"/>
            <a:ext cx="5261208" cy="2092881"/>
          </a:xfrm>
          <a:prstGeom prst="rect">
            <a:avLst/>
          </a:prstGeom>
          <a:noFill/>
        </p:spPr>
        <p:txBody>
          <a:bodyPr wrap="square" rtlCol="0">
            <a:spAutoFit/>
          </a:bodyPr>
          <a:lstStyle/>
          <a:p>
            <a:r>
              <a:rPr lang="nl-NL" sz="2800" dirty="0"/>
              <a:t>Hierin staat voor 10 weken welke toetsen er zijn. De stof van de toets geeft de vakdocent apart op. </a:t>
            </a:r>
          </a:p>
          <a:p>
            <a:endParaRPr lang="nl-NL" dirty="0"/>
          </a:p>
        </p:txBody>
      </p:sp>
    </p:spTree>
    <p:extLst>
      <p:ext uri="{BB962C8B-B14F-4D97-AF65-F5344CB8AC3E}">
        <p14:creationId xmlns:p14="http://schemas.microsoft.com/office/powerpoint/2010/main" val="226401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445FB8E-C779-4BC0-AC76-0DFF64B9ADAE}"/>
              </a:ext>
            </a:extLst>
          </p:cNvPr>
          <p:cNvSpPr txBox="1">
            <a:spLocks/>
          </p:cNvSpPr>
          <p:nvPr/>
        </p:nvSpPr>
        <p:spPr>
          <a:xfrm>
            <a:off x="900332" y="1317871"/>
            <a:ext cx="6879102" cy="48904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1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800" b="1" dirty="0">
                <a:solidFill>
                  <a:srgbClr val="008BD2"/>
                </a:solidFill>
              </a:rPr>
              <a:t>HANDLEIDING VAN DE AGENDA</a:t>
            </a:r>
          </a:p>
          <a:p>
            <a:endParaRPr lang="nl-NL" sz="2800" dirty="0"/>
          </a:p>
          <a:p>
            <a:r>
              <a:rPr lang="nl-NL" sz="2800" dirty="0"/>
              <a:t>Op pagina 14 vindt u een korte samenvatting van hetgeen wij in deze PowerPoint gaan vertellen. Handig om snel iets terug te vinden. </a:t>
            </a:r>
          </a:p>
        </p:txBody>
      </p:sp>
      <p:pic>
        <p:nvPicPr>
          <p:cNvPr id="3" name="Afbeelding 2">
            <a:extLst>
              <a:ext uri="{FF2B5EF4-FFF2-40B4-BE49-F238E27FC236}">
                <a16:creationId xmlns:a16="http://schemas.microsoft.com/office/drawing/2014/main" id="{8A676D60-632E-45A9-9BCF-9B950C93988C}"/>
              </a:ext>
            </a:extLst>
          </p:cNvPr>
          <p:cNvPicPr>
            <a:picLocks noChangeAspect="1"/>
          </p:cNvPicPr>
          <p:nvPr/>
        </p:nvPicPr>
        <p:blipFill>
          <a:blip r:embed="rId2"/>
          <a:stretch>
            <a:fillRect/>
          </a:stretch>
        </p:blipFill>
        <p:spPr>
          <a:xfrm>
            <a:off x="7576075" y="942535"/>
            <a:ext cx="3715593" cy="5265808"/>
          </a:xfrm>
          <a:prstGeom prst="rect">
            <a:avLst/>
          </a:prstGeom>
        </p:spPr>
      </p:pic>
    </p:spTree>
    <p:extLst>
      <p:ext uri="{BB962C8B-B14F-4D97-AF65-F5344CB8AC3E}">
        <p14:creationId xmlns:p14="http://schemas.microsoft.com/office/powerpoint/2010/main" val="3877937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2873440-A4B3-44BE-8394-4DCBB07AF262}"/>
              </a:ext>
            </a:extLst>
          </p:cNvPr>
          <p:cNvSpPr txBox="1">
            <a:spLocks/>
          </p:cNvSpPr>
          <p:nvPr/>
        </p:nvSpPr>
        <p:spPr>
          <a:xfrm>
            <a:off x="900332" y="1280160"/>
            <a:ext cx="5195668" cy="48764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1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800" b="1" dirty="0">
                <a:solidFill>
                  <a:srgbClr val="008BD2"/>
                </a:solidFill>
              </a:rPr>
              <a:t>HUISWERK &amp; PLANNEN</a:t>
            </a:r>
          </a:p>
          <a:p>
            <a:endParaRPr lang="nl-NL" sz="2800" dirty="0"/>
          </a:p>
          <a:p>
            <a:r>
              <a:rPr lang="nl-NL" sz="2800" dirty="0"/>
              <a:t>Pakt u er de week van 24 augustus maar eens bij. U ziet dan een pagina voor het huiswerk en een planpagina. Op de volgende PowerPointpagina’s vindt u de instructie die uw zoon/dochter daarover heeft gehad. </a:t>
            </a:r>
          </a:p>
        </p:txBody>
      </p:sp>
      <p:pic>
        <p:nvPicPr>
          <p:cNvPr id="3" name="Afbeelding 2">
            <a:extLst>
              <a:ext uri="{FF2B5EF4-FFF2-40B4-BE49-F238E27FC236}">
                <a16:creationId xmlns:a16="http://schemas.microsoft.com/office/drawing/2014/main" id="{25494616-DFF4-4461-93AF-61957A5AEFB3}"/>
              </a:ext>
            </a:extLst>
          </p:cNvPr>
          <p:cNvPicPr>
            <a:picLocks noChangeAspect="1"/>
          </p:cNvPicPr>
          <p:nvPr/>
        </p:nvPicPr>
        <p:blipFill>
          <a:blip r:embed="rId2"/>
          <a:stretch>
            <a:fillRect/>
          </a:stretch>
        </p:blipFill>
        <p:spPr>
          <a:xfrm>
            <a:off x="6096000" y="2263622"/>
            <a:ext cx="5667375" cy="4019550"/>
          </a:xfrm>
          <a:prstGeom prst="rect">
            <a:avLst/>
          </a:prstGeom>
        </p:spPr>
      </p:pic>
    </p:spTree>
    <p:extLst>
      <p:ext uri="{BB962C8B-B14F-4D97-AF65-F5344CB8AC3E}">
        <p14:creationId xmlns:p14="http://schemas.microsoft.com/office/powerpoint/2010/main" val="343405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338D554D-8670-4501-A533-B7F9834F7E6A}"/>
              </a:ext>
            </a:extLst>
          </p:cNvPr>
          <p:cNvSpPr txBox="1">
            <a:spLocks/>
          </p:cNvSpPr>
          <p:nvPr/>
        </p:nvSpPr>
        <p:spPr>
          <a:xfrm>
            <a:off x="872197" y="1252025"/>
            <a:ext cx="10494498" cy="5022166"/>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tx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tx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tx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tx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800" b="1" dirty="0">
                <a:solidFill>
                  <a:srgbClr val="008BD2"/>
                </a:solidFill>
              </a:rPr>
              <a:t>HUISWERK EN LEERWERK</a:t>
            </a:r>
          </a:p>
          <a:p>
            <a:pPr marL="0" indent="0">
              <a:buNone/>
            </a:pPr>
            <a:endParaRPr lang="nl-NL" sz="2800" dirty="0"/>
          </a:p>
          <a:p>
            <a:pPr marL="0" indent="0">
              <a:buNone/>
            </a:pPr>
            <a:r>
              <a:rPr lang="nl-NL" sz="2800" dirty="0"/>
              <a:t>De docent kan in de les verschillende soorten huiswerk opgeven:</a:t>
            </a:r>
          </a:p>
          <a:p>
            <a:r>
              <a:rPr lang="nl-NL" sz="2800" dirty="0"/>
              <a:t>huiswerk voor een volgende les</a:t>
            </a:r>
          </a:p>
          <a:p>
            <a:r>
              <a:rPr lang="nl-NL" sz="2800" dirty="0"/>
              <a:t>leerwerk voor een volgende les</a:t>
            </a:r>
          </a:p>
          <a:p>
            <a:r>
              <a:rPr lang="nl-NL" sz="2800" dirty="0"/>
              <a:t>werkstukken</a:t>
            </a:r>
          </a:p>
          <a:p>
            <a:r>
              <a:rPr lang="nl-NL" sz="2800" dirty="0"/>
              <a:t>toetsen </a:t>
            </a:r>
          </a:p>
          <a:p>
            <a:pPr marL="0" indent="0">
              <a:buNone/>
            </a:pPr>
            <a:endParaRPr lang="nl-NL" sz="2800" dirty="0"/>
          </a:p>
          <a:p>
            <a:pPr marL="0" indent="0">
              <a:buNone/>
            </a:pPr>
            <a:r>
              <a:rPr lang="nl-NL" sz="2800" dirty="0"/>
              <a:t>Dit moet je goed bijhouden in je agenda, zodat je een duidelijk overzicht hebt van wat je allemaal moet doen voor school.</a:t>
            </a:r>
          </a:p>
        </p:txBody>
      </p:sp>
    </p:spTree>
    <p:extLst>
      <p:ext uri="{BB962C8B-B14F-4D97-AF65-F5344CB8AC3E}">
        <p14:creationId xmlns:p14="http://schemas.microsoft.com/office/powerpoint/2010/main" val="318969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4">
            <a:extLst>
              <a:ext uri="{FF2B5EF4-FFF2-40B4-BE49-F238E27FC236}">
                <a16:creationId xmlns:a16="http://schemas.microsoft.com/office/drawing/2014/main" id="{14EF794D-5C47-4942-95BA-FE7C79E622C8}"/>
              </a:ext>
            </a:extLst>
          </p:cNvPr>
          <p:cNvSpPr>
            <a:spLocks noGrp="1"/>
          </p:cNvSpPr>
          <p:nvPr>
            <p:ph idx="1"/>
          </p:nvPr>
        </p:nvSpPr>
        <p:spPr>
          <a:xfrm>
            <a:off x="900332" y="1223889"/>
            <a:ext cx="10508566" cy="4566915"/>
          </a:xfrm>
        </p:spPr>
        <p:txBody>
          <a:bodyPr>
            <a:normAutofit/>
          </a:bodyPr>
          <a:lstStyle/>
          <a:p>
            <a:pPr marL="0" indent="0">
              <a:buNone/>
            </a:pPr>
            <a:r>
              <a:rPr lang="nl-NL" sz="2800" b="1" dirty="0">
                <a:solidFill>
                  <a:srgbClr val="008BD2"/>
                </a:solidFill>
              </a:rPr>
              <a:t>TIJDENS DE LES</a:t>
            </a:r>
          </a:p>
          <a:p>
            <a:endParaRPr lang="nl-NL" sz="2800" dirty="0"/>
          </a:p>
          <a:p>
            <a:pPr marL="0" indent="0">
              <a:buNone/>
            </a:pPr>
            <a:r>
              <a:rPr lang="nl-NL" sz="2800" dirty="0"/>
              <a:t>Je schrijft tijdens de les dus meteen op wat de docent opgeeft. Dit schrijf je altijd op bij de dag waarop het werk af moet zijn/de toets afgenomen wordt.</a:t>
            </a:r>
          </a:p>
          <a:p>
            <a:endParaRPr lang="nl-NL" sz="2800" dirty="0"/>
          </a:p>
          <a:p>
            <a:pPr marL="0" indent="0">
              <a:buNone/>
            </a:pPr>
            <a:r>
              <a:rPr lang="nl-NL" sz="2800" dirty="0"/>
              <a:t>Voorbeeld: De wiskunde docent geeft op maandag als huiswerk voor woensdag paragraaf 1 &amp; 2 op, dit schrijf je dan bij woensdag in je agenda:</a:t>
            </a:r>
          </a:p>
        </p:txBody>
      </p:sp>
      <p:pic>
        <p:nvPicPr>
          <p:cNvPr id="4" name="Afbeelding 3">
            <a:extLst>
              <a:ext uri="{FF2B5EF4-FFF2-40B4-BE49-F238E27FC236}">
                <a16:creationId xmlns:a16="http://schemas.microsoft.com/office/drawing/2014/main" id="{19004557-6FBC-418B-A666-D645CBBA9400}"/>
              </a:ext>
            </a:extLst>
          </p:cNvPr>
          <p:cNvPicPr>
            <a:picLocks noChangeAspect="1"/>
          </p:cNvPicPr>
          <p:nvPr/>
        </p:nvPicPr>
        <p:blipFill>
          <a:blip r:embed="rId2"/>
          <a:stretch>
            <a:fillRect/>
          </a:stretch>
        </p:blipFill>
        <p:spPr>
          <a:xfrm>
            <a:off x="5707621" y="4730049"/>
            <a:ext cx="5232355" cy="1808123"/>
          </a:xfrm>
          <a:prstGeom prst="rect">
            <a:avLst/>
          </a:prstGeom>
        </p:spPr>
      </p:pic>
    </p:spTree>
    <p:extLst>
      <p:ext uri="{BB962C8B-B14F-4D97-AF65-F5344CB8AC3E}">
        <p14:creationId xmlns:p14="http://schemas.microsoft.com/office/powerpoint/2010/main" val="2626173750"/>
      </p:ext>
    </p:extLst>
  </p:cSld>
  <p:clrMapOvr>
    <a:masterClrMapping/>
  </p:clrMapOvr>
</p:sld>
</file>

<file path=ppt/theme/theme1.xml><?xml version="1.0" encoding="utf-8"?>
<a:theme xmlns:a="http://schemas.openxmlformats.org/drawingml/2006/main" name="Mondriaan rood">
  <a:themeElements>
    <a:clrScheme name="Het Hooghuis - Mondriaan">
      <a:dk1>
        <a:sysClr val="windowText" lastClr="000000"/>
      </a:dk1>
      <a:lt1>
        <a:sysClr val="window" lastClr="FFFFFF"/>
      </a:lt1>
      <a:dk2>
        <a:srgbClr val="44546A"/>
      </a:dk2>
      <a:lt2>
        <a:srgbClr val="E7E6E6"/>
      </a:lt2>
      <a:accent1>
        <a:srgbClr val="008BD2"/>
      </a:accent1>
      <a:accent2>
        <a:srgbClr val="EF7D00"/>
      </a:accent2>
      <a:accent3>
        <a:srgbClr val="3FA535"/>
      </a:accent3>
      <a:accent4>
        <a:srgbClr val="CC171A"/>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CDAEB464-8CCD-4770-A6BB-6F142563692B}"/>
    </a:ext>
  </a:extLst>
</a:theme>
</file>

<file path=ppt/theme/theme2.xml><?xml version="1.0" encoding="utf-8"?>
<a:theme xmlns:a="http://schemas.openxmlformats.org/drawingml/2006/main" name="Mondriaan wit">
  <a:themeElements>
    <a:clrScheme name="Hooghuis - Heesch">
      <a:dk1>
        <a:sysClr val="windowText" lastClr="000000"/>
      </a:dk1>
      <a:lt1>
        <a:sysClr val="window" lastClr="FFFFFF"/>
      </a:lt1>
      <a:dk2>
        <a:srgbClr val="44546A"/>
      </a:dk2>
      <a:lt2>
        <a:srgbClr val="E7E6E6"/>
      </a:lt2>
      <a:accent1>
        <a:srgbClr val="CC171A"/>
      </a:accent1>
      <a:accent2>
        <a:srgbClr val="3FA535"/>
      </a:accent2>
      <a:accent3>
        <a:srgbClr val="EF7D00"/>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8DAC916E-DCC3-418F-A5F7-DA176ABC9EC6}"/>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54cf5622-c7f8-4ecf-a16b-d0c1e0637fa1" xsi:nil="true"/>
    <Student_Groups xmlns="54cf5622-c7f8-4ecf-a16b-d0c1e0637fa1">
      <UserInfo>
        <DisplayName/>
        <AccountId xsi:nil="true"/>
        <AccountType/>
      </UserInfo>
    </Student_Groups>
    <Invited_Teachers xmlns="54cf5622-c7f8-4ecf-a16b-d0c1e0637fa1" xsi:nil="true"/>
    <Invited_Students xmlns="54cf5622-c7f8-4ecf-a16b-d0c1e0637fa1" xsi:nil="true"/>
    <DefaultSectionNames xmlns="54cf5622-c7f8-4ecf-a16b-d0c1e0637fa1" xsi:nil="true"/>
    <FolderType xmlns="54cf5622-c7f8-4ecf-a16b-d0c1e0637fa1" xsi:nil="true"/>
    <Teachers xmlns="54cf5622-c7f8-4ecf-a16b-d0c1e0637fa1">
      <UserInfo>
        <DisplayName/>
        <AccountId xsi:nil="true"/>
        <AccountType/>
      </UserInfo>
    </Teachers>
    <AppVersion xmlns="54cf5622-c7f8-4ecf-a16b-d0c1e0637fa1" xsi:nil="true"/>
    <Owner xmlns="54cf5622-c7f8-4ecf-a16b-d0c1e0637fa1">
      <UserInfo>
        <DisplayName/>
        <AccountId xsi:nil="true"/>
        <AccountType/>
      </UserInfo>
    </Owner>
    <NotebookType xmlns="54cf5622-c7f8-4ecf-a16b-d0c1e0637fa1" xsi:nil="true"/>
    <Students xmlns="54cf5622-c7f8-4ecf-a16b-d0c1e0637fa1">
      <UserInfo>
        <DisplayName/>
        <AccountId xsi:nil="true"/>
        <AccountType/>
      </UserInfo>
    </Student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483226F79D3442AED56F16394E78FF" ma:contentTypeVersion="20" ma:contentTypeDescription="Een nieuw document maken." ma:contentTypeScope="" ma:versionID="9f96cd619595a4e6bbed2eb5fa3f355e">
  <xsd:schema xmlns:xsd="http://www.w3.org/2001/XMLSchema" xmlns:xs="http://www.w3.org/2001/XMLSchema" xmlns:p="http://schemas.microsoft.com/office/2006/metadata/properties" xmlns:ns3="54cf5622-c7f8-4ecf-a16b-d0c1e0637fa1" xmlns:ns4="03c1073f-59ca-4b02-9a54-25651d767f09" targetNamespace="http://schemas.microsoft.com/office/2006/metadata/properties" ma:root="true" ma:fieldsID="7d3a48e355037dc5e38af9e6915cd53d" ns3:_="" ns4:_="">
    <xsd:import namespace="54cf5622-c7f8-4ecf-a16b-d0c1e0637fa1"/>
    <xsd:import namespace="03c1073f-59ca-4b02-9a54-25651d767f09"/>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f5622-c7f8-4ecf-a16b-d0c1e0637fa1" elementFormDefault="qualified">
    <xsd:import namespace="http://schemas.microsoft.com/office/2006/documentManagement/types"/>
    <xsd:import namespace="http://schemas.microsoft.com/office/infopath/2007/PartnerControls"/>
    <xsd:element name="NotebookType" ma:index="8" nillable="true" ma:displayName="Notebook Type" ma:indexed="tru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c1073f-59ca-4b02-9a54-25651d767f09" elementFormDefault="qualified">
    <xsd:import namespace="http://schemas.microsoft.com/office/2006/documentManagement/types"/>
    <xsd:import namespace="http://schemas.microsoft.com/office/infopath/2007/PartnerControls"/>
    <xsd:element name="SharedWithUsers" ma:index="19"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description="" ma:internalName="SharedWithDetails" ma:readOnly="true">
      <xsd:simpleType>
        <xsd:restriction base="dms:Note">
          <xsd:maxLength value="255"/>
        </xsd:restriction>
      </xsd:simpleType>
    </xsd:element>
    <xsd:element name="SharingHintHash" ma:index="21" nillable="true" ma:displayName="Hint-hash delen"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2CAF15-F73D-439E-A768-B9208A5452DB}">
  <ds:schemaRefs>
    <ds:schemaRef ds:uri="http://schemas.openxmlformats.org/package/2006/metadata/core-properties"/>
    <ds:schemaRef ds:uri="http://schemas.microsoft.com/office/2006/documentManagement/types"/>
    <ds:schemaRef ds:uri="http://purl.org/dc/dcmitype/"/>
    <ds:schemaRef ds:uri="http://purl.org/dc/terms/"/>
    <ds:schemaRef ds:uri="03c1073f-59ca-4b02-9a54-25651d767f09"/>
    <ds:schemaRef ds:uri="http://schemas.microsoft.com/office/infopath/2007/PartnerControls"/>
    <ds:schemaRef ds:uri="http://purl.org/dc/elements/1.1/"/>
    <ds:schemaRef ds:uri="54cf5622-c7f8-4ecf-a16b-d0c1e0637fa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3ED4938-6CF1-4A61-B2BD-8D7C5C98A092}">
  <ds:schemaRefs>
    <ds:schemaRef ds:uri="http://schemas.microsoft.com/sharepoint/v3/contenttype/forms"/>
  </ds:schemaRefs>
</ds:datastoreItem>
</file>

<file path=customXml/itemProps3.xml><?xml version="1.0" encoding="utf-8"?>
<ds:datastoreItem xmlns:ds="http://schemas.openxmlformats.org/officeDocument/2006/customXml" ds:itemID="{FED2ADBD-CF5A-432A-94A4-6C1D2F8A4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f5622-c7f8-4ecf-a16b-d0c1e0637fa1"/>
    <ds:schemaRef ds:uri="03c1073f-59ca-4b02-9a54-25651d767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presentatie Mondriaan (1)</Template>
  <TotalTime>1683</TotalTime>
  <Words>1276</Words>
  <Application>Microsoft Office PowerPoint</Application>
  <PresentationFormat>Breedbeeld</PresentationFormat>
  <Paragraphs>147</Paragraphs>
  <Slides>26</Slides>
  <Notes>0</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26</vt:i4>
      </vt:variant>
    </vt:vector>
  </HeadingPairs>
  <TitlesOfParts>
    <vt:vector size="30" baseType="lpstr">
      <vt:lpstr>Arial</vt:lpstr>
      <vt:lpstr>Calibri</vt:lpstr>
      <vt:lpstr>Mondriaan rood</vt:lpstr>
      <vt:lpstr>Mondriaan wit</vt:lpstr>
      <vt:lpstr>HOE HELP IK MIJN KIND MET STUDIEVAARDIGHEDEN?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GEBRUIKEN</dc:title>
  <dc:creator>Vlak, S (Suzanne)</dc:creator>
  <cp:lastModifiedBy>Cihan-Alakmak, A (Aygün)</cp:lastModifiedBy>
  <cp:revision>85</cp:revision>
  <dcterms:created xsi:type="dcterms:W3CDTF">2020-08-25T13:13:43Z</dcterms:created>
  <dcterms:modified xsi:type="dcterms:W3CDTF">2020-09-14T10:38:26Z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0x010100F0483226F79D3442AED56F16394E78FF</vt:lpwstr>
  </property>
</Properties>
</file>