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20"/>
  </p:notesMasterIdLst>
  <p:handoutMasterIdLst>
    <p:handoutMasterId r:id="rId21"/>
  </p:handoutMasterIdLst>
  <p:sldIdLst>
    <p:sldId id="275" r:id="rId3"/>
    <p:sldId id="288" r:id="rId4"/>
    <p:sldId id="270" r:id="rId5"/>
    <p:sldId id="267" r:id="rId6"/>
    <p:sldId id="271" r:id="rId7"/>
    <p:sldId id="279" r:id="rId8"/>
    <p:sldId id="282" r:id="rId9"/>
    <p:sldId id="281" r:id="rId10"/>
    <p:sldId id="283" r:id="rId11"/>
    <p:sldId id="293" r:id="rId12"/>
    <p:sldId id="284" r:id="rId13"/>
    <p:sldId id="294" r:id="rId14"/>
    <p:sldId id="286" r:id="rId15"/>
    <p:sldId id="295" r:id="rId16"/>
    <p:sldId id="287" r:id="rId17"/>
    <p:sldId id="285" r:id="rId18"/>
    <p:sldId id="260" r:id="rId1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1184"/>
    <a:srgbClr val="008B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2" autoAdjust="0"/>
    <p:restoredTop sz="94249" autoAdjust="0"/>
  </p:normalViewPr>
  <p:slideViewPr>
    <p:cSldViewPr snapToGrid="0" showGuides="1">
      <p:cViewPr varScale="1">
        <p:scale>
          <a:sx n="64" d="100"/>
          <a:sy n="64" d="100"/>
        </p:scale>
        <p:origin x="816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295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E9150346-216C-45EA-8F2B-7602F4261D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ABCDDA6-8435-49BE-9176-A25EC8022F4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625947-1CE6-482A-AE91-C053145FE625}" type="datetimeFigureOut">
              <a:rPr lang="nl-NL" smtClean="0"/>
              <a:t>15-9-2020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9DE7681-B072-43A2-BD11-66AF57F888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D2B15B4-DA60-4EE0-8104-2B03696259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7BB8A-F948-4FEC-AC0B-7BD077C7B8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31652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FC3549-2B20-462B-B049-4B71D5DB9C1C}" type="datetimeFigureOut">
              <a:rPr lang="nl-NL" smtClean="0"/>
              <a:t>15-9-2020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D38262-B002-4007-AE24-B3FAF9FCC4E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5304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38262-B002-4007-AE24-B3FAF9FCC4EF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1469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619D15-97F5-481C-AA28-5DD6ABA5E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4000" y="1266825"/>
            <a:ext cx="9756000" cy="2066925"/>
          </a:xfrm>
          <a:prstGeom prst="rect">
            <a:avLst/>
          </a:prstGeom>
        </p:spPr>
        <p:txBody>
          <a:bodyPr anchor="b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F774763-6652-4E8A-9D51-23108126E8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4000" y="3600000"/>
            <a:ext cx="9756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8394A57-9372-4FD4-B70D-2C074C89B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5EB-9FDF-4830-AF0E-7F0AAC093151}" type="datetimeFigureOut">
              <a:rPr lang="nl-NL" smtClean="0"/>
              <a:t>15-9-2020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B58F302-4A80-48D4-9B4A-3BFED6A18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FC35D3A-7AB8-45EA-A959-742BE4CC1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6E6B-2EC4-403B-B862-78C299F44D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6998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f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F26D2EE-9939-4930-8A80-B2E7D3888F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92C25A-CA90-4043-B6E3-E5BB8FE5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5EB-9FDF-4830-AF0E-7F0AAC093151}" type="datetimeFigureOut">
              <a:rPr lang="nl-NL" smtClean="0"/>
              <a:t>15-9-2020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AA86BD9-86A7-4CB3-A20F-D2B650934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B2C07E0-5BE5-4E3D-A5C3-FA1D5CEB3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6E6B-2EC4-403B-B862-78C299F44D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110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keer tekst of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F26D2EE-9939-4930-8A80-B2E7D3888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4000" y="1656000"/>
            <a:ext cx="4872000" cy="4500563"/>
          </a:xfrm>
        </p:spPr>
        <p:txBody>
          <a:bodyPr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92C25A-CA90-4043-B6E3-E5BB8FE5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5EB-9FDF-4830-AF0E-7F0AAC093151}" type="datetimeFigureOut">
              <a:rPr lang="nl-NL" smtClean="0"/>
              <a:t>15-9-2020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AA86BD9-86A7-4CB3-A20F-D2B650934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B2C07E0-5BE5-4E3D-A5C3-FA1D5CEB3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6E6B-2EC4-403B-B862-78C299F44D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64BB9FDA-D1A9-4A8F-BCEF-28D2AB821C1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1656000"/>
            <a:ext cx="4881526" cy="4500563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905570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ies de kleu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8162C0C-8ADC-43CF-AE95-14C54448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5EB-9FDF-4830-AF0E-7F0AAC093151}" type="datetimeFigureOut">
              <a:rPr lang="nl-NL" smtClean="0"/>
              <a:t>15-9-2020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941DBA8-63B1-47F5-A883-5583ECBA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25615F1-B779-49BE-960D-1AE9E171A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6E6B-2EC4-403B-B862-78C299F44D90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A653F50-59DD-4D07-9D1B-2B600953F4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6"/>
          <a:stretch/>
        </p:blipFill>
        <p:spPr>
          <a:xfrm>
            <a:off x="5770485" y="587211"/>
            <a:ext cx="5035828" cy="57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08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Je eigen st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80D3ADED-358E-4E74-A64F-8C239F917C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847" y="826475"/>
            <a:ext cx="5832000" cy="5832000"/>
          </a:xfrm>
          <a:prstGeom prst="rect">
            <a:avLst/>
          </a:prstGeom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8162C0C-8ADC-43CF-AE95-14C54448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5EB-9FDF-4830-AF0E-7F0AAC093151}" type="datetimeFigureOut">
              <a:rPr lang="nl-NL" smtClean="0"/>
              <a:t>15-9-2020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941DBA8-63B1-47F5-A883-5583ECBA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25615F1-B779-49BE-960D-1AE9E171A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6E6B-2EC4-403B-B862-78C299F44D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0981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og hebben voor elka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8162C0C-8ADC-43CF-AE95-14C54448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5EB-9FDF-4830-AF0E-7F0AAC093151}" type="datetimeFigureOut">
              <a:rPr lang="nl-NL" smtClean="0"/>
              <a:t>15-9-2020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941DBA8-63B1-47F5-A883-5583ECBA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25615F1-B779-49BE-960D-1AE9E171A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6E6B-2EC4-403B-B862-78C299F44D90}" type="slidenum">
              <a:rPr lang="nl-NL" smtClean="0"/>
              <a:t>‹nr.›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8255CFB-AD89-4E0F-904B-1EEE36C662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29" y="587211"/>
            <a:ext cx="6134264" cy="613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40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f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F26D2EE-9939-4930-8A80-B2E7D3888F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92C25A-CA90-4043-B6E3-E5BB8FE5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5EB-9FDF-4830-AF0E-7F0AAC093151}" type="datetimeFigureOut">
              <a:rPr lang="nl-NL" smtClean="0"/>
              <a:t>15-9-2020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AA86BD9-86A7-4CB3-A20F-D2B650934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B2C07E0-5BE5-4E3D-A5C3-FA1D5CEB3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6E6B-2EC4-403B-B862-78C299F44D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6131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keer tekst of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F26D2EE-9939-4930-8A80-B2E7D3888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4000" y="1656000"/>
            <a:ext cx="4872000" cy="4500563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92C25A-CA90-4043-B6E3-E5BB8FE5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5EB-9FDF-4830-AF0E-7F0AAC093151}" type="datetimeFigureOut">
              <a:rPr lang="nl-NL" smtClean="0"/>
              <a:t>15-9-2020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AA86BD9-86A7-4CB3-A20F-D2B650934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B2C07E0-5BE5-4E3D-A5C3-FA1D5CEB3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6E6B-2EC4-403B-B862-78C299F44D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64BB9FDA-D1A9-4A8F-BCEF-28D2AB821C1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1656000"/>
            <a:ext cx="4881526" cy="4500563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486093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et pal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8162C0C-8ADC-43CF-AE95-14C54448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5EB-9FDF-4830-AF0E-7F0AAC093151}" type="datetimeFigureOut">
              <a:rPr lang="nl-NL" smtClean="0"/>
              <a:t>15-9-2020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941DBA8-63B1-47F5-A883-5583ECBA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25615F1-B779-49BE-960D-1AE9E171A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6E6B-2EC4-403B-B862-78C299F44D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7041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ies de kleu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8162C0C-8ADC-43CF-AE95-14C54448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5EB-9FDF-4830-AF0E-7F0AAC093151}" type="datetimeFigureOut">
              <a:rPr lang="nl-NL" smtClean="0"/>
              <a:t>15-9-2020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941DBA8-63B1-47F5-A883-5583ECBA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25615F1-B779-49BE-960D-1AE9E171A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6E6B-2EC4-403B-B862-78C299F44D90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C54E305-CB9D-4FC4-B5EE-56BDBDE706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4"/>
          <a:stretch/>
        </p:blipFill>
        <p:spPr>
          <a:xfrm>
            <a:off x="5690586" y="585136"/>
            <a:ext cx="5104856" cy="57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83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Je eigen st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8162C0C-8ADC-43CF-AE95-14C54448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5EB-9FDF-4830-AF0E-7F0AAC093151}" type="datetimeFigureOut">
              <a:rPr lang="nl-NL" smtClean="0"/>
              <a:t>15-9-2020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941DBA8-63B1-47F5-A883-5583ECBA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25615F1-B779-49BE-960D-1AE9E171A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6E6B-2EC4-403B-B862-78C299F44D90}" type="slidenum">
              <a:rPr lang="nl-NL" smtClean="0"/>
              <a:t>‹nr.›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4F9BC8E7-7983-4765-9735-1F7107557A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847" y="826475"/>
            <a:ext cx="5832000" cy="58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29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og hebben voor elka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8162C0C-8ADC-43CF-AE95-14C54448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5EB-9FDF-4830-AF0E-7F0AAC093151}" type="datetimeFigureOut">
              <a:rPr lang="nl-NL" smtClean="0"/>
              <a:t>15-9-2020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941DBA8-63B1-47F5-A883-5583ECBA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25615F1-B779-49BE-960D-1AE9E171A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6E6B-2EC4-403B-B862-78C299F44D90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4F967AB-7EF2-48E6-A6F9-2FBABCE55B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29" y="587211"/>
            <a:ext cx="6134264" cy="613426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C95E13-39A3-4926-894D-5100C285F0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262" y="587211"/>
            <a:ext cx="6134264" cy="613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700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ind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8162C0C-8ADC-43CF-AE95-14C54448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5EB-9FDF-4830-AF0E-7F0AAC093151}" type="datetimeFigureOut">
              <a:rPr lang="nl-NL" smtClean="0"/>
              <a:t>15-9-2020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941DBA8-63B1-47F5-A883-5583ECBA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25615F1-B779-49BE-960D-1AE9E171A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6E6B-2EC4-403B-B862-78C299F44D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0633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619D15-97F5-481C-AA28-5DD6ABA5E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4000" y="1266825"/>
            <a:ext cx="9756000" cy="2066925"/>
          </a:xfrm>
          <a:prstGeom prst="rect">
            <a:avLst/>
          </a:prstGeom>
        </p:spPr>
        <p:txBody>
          <a:bodyPr anchor="b"/>
          <a:lstStyle>
            <a:lvl1pPr algn="l">
              <a:defRPr sz="50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F774763-6652-4E8A-9D51-23108126E8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4000" y="3600000"/>
            <a:ext cx="9756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8394A57-9372-4FD4-B70D-2C074C89B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5EB-9FDF-4830-AF0E-7F0AAC093151}" type="datetimeFigureOut">
              <a:rPr lang="nl-NL" smtClean="0"/>
              <a:t>15-9-2020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B58F302-4A80-48D4-9B4A-3BFED6A18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FC35D3A-7AB8-45EA-A959-742BE4CC1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6E6B-2EC4-403B-B862-78C299F44D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1036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C5D78CD-E1A3-49DD-B89A-60EEEE435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4000" y="1656000"/>
            <a:ext cx="9756000" cy="4500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0EEA5B1-6071-40BE-B6B0-3F546D9E05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24000" y="6356350"/>
            <a:ext cx="100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B65EB-9FDF-4830-AF0E-7F0AAC093151}" type="datetimeFigureOut">
              <a:rPr lang="nl-NL" smtClean="0"/>
              <a:t>15-9-2020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D80839-D02B-42AA-A7BD-49F0BD9EF8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28850" y="6356350"/>
            <a:ext cx="7743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DA9FA82-A774-414D-B2D2-70E182497F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72676" y="6356350"/>
            <a:ext cx="100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C6E6B-2EC4-403B-B862-78C299F44D90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41113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55" r:id="rId4"/>
    <p:sldLayoutId id="2147483662" r:id="rId5"/>
    <p:sldLayoutId id="2147483661" r:id="rId6"/>
    <p:sldLayoutId id="2147483660" r:id="rId7"/>
    <p:sldLayoutId id="214748366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50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323850" algn="l" defTabSz="9144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-"/>
        <a:defRPr sz="4000" kern="1200">
          <a:solidFill>
            <a:schemeClr val="bg1"/>
          </a:solidFill>
          <a:latin typeface="+mn-lt"/>
          <a:ea typeface="+mn-ea"/>
          <a:cs typeface="+mn-cs"/>
        </a:defRPr>
      </a:lvl2pPr>
      <a:lvl3pPr marL="990600" indent="-276225" algn="l" defTabSz="914400" rtl="0" eaLnBrk="1" latinLnBrk="0" hangingPunct="1">
        <a:lnSpc>
          <a:spcPct val="90000"/>
        </a:lnSpc>
        <a:spcBef>
          <a:spcPts val="20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3pPr>
      <a:lvl4pPr marL="1162050" indent="-171450" algn="l" defTabSz="914400" rtl="0" eaLnBrk="1" latinLnBrk="0" hangingPunct="1">
        <a:lnSpc>
          <a:spcPct val="90000"/>
        </a:lnSpc>
        <a:spcBef>
          <a:spcPts val="100"/>
        </a:spcBef>
        <a:buFont typeface="Arial" panose="020B0604020202020204" pitchFamily="34" charset="0"/>
        <a:buChar char="-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1343025" indent="-180975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C5D78CD-E1A3-49DD-B89A-60EEEE435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4000" y="1656000"/>
            <a:ext cx="9756000" cy="4500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0EEA5B1-6071-40BE-B6B0-3F546D9E05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24000" y="6356350"/>
            <a:ext cx="100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B65EB-9FDF-4830-AF0E-7F0AAC093151}" type="datetimeFigureOut">
              <a:rPr lang="nl-NL" smtClean="0"/>
              <a:t>15-9-2020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D80839-D02B-42AA-A7BD-49F0BD9EF8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28850" y="6356350"/>
            <a:ext cx="7743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DA9FA82-A774-414D-B2D2-70E182497F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72676" y="6356350"/>
            <a:ext cx="100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C6E6B-2EC4-403B-B862-78C299F44D90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38436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71" r:id="rId4"/>
    <p:sldLayoutId id="2147483672" r:id="rId5"/>
    <p:sldLayoutId id="214748367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5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23850" algn="l" defTabSz="9144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-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990600" indent="-276225" algn="l" defTabSz="914400" rtl="0" eaLnBrk="1" latinLnBrk="0" hangingPunct="1">
        <a:lnSpc>
          <a:spcPct val="90000"/>
        </a:lnSpc>
        <a:spcBef>
          <a:spcPts val="2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171450" algn="l" defTabSz="914400" rtl="0" eaLnBrk="1" latinLnBrk="0" hangingPunct="1">
        <a:lnSpc>
          <a:spcPct val="90000"/>
        </a:lnSpc>
        <a:spcBef>
          <a:spcPts val="100"/>
        </a:spcBef>
        <a:buFont typeface="Arial" panose="020B0604020202020204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180975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4ucAUDWDql8?feature=oembed" TargetMode="Externa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5.jpe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0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0u5Tzt-_i70?feature=oembed" TargetMode="Externa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7.jpe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0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GNsbaLSQzcM?feature=oembed" TargetMode="Externa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9.jpe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Xf8NtdhqQSY?feature=oembed" TargetMode="Externa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3.jpe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18000" y="2987610"/>
            <a:ext cx="9756000" cy="882779"/>
          </a:xfrm>
        </p:spPr>
        <p:txBody>
          <a:bodyPr/>
          <a:lstStyle/>
          <a:p>
            <a:pPr algn="ctr"/>
            <a:r>
              <a:rPr lang="nl-NL" b="1" dirty="0"/>
              <a:t>Welkom</a:t>
            </a:r>
            <a:br>
              <a:rPr lang="nl-NL" b="1" dirty="0"/>
            </a:br>
            <a:br>
              <a:rPr lang="nl-NL" b="1" dirty="0"/>
            </a:br>
            <a:r>
              <a:rPr lang="nl-NL" sz="7000" b="1" dirty="0"/>
              <a:t>Ouderavond mavo</a:t>
            </a:r>
            <a:endParaRPr lang="nl-NL" sz="7000" dirty="0"/>
          </a:p>
        </p:txBody>
      </p:sp>
    </p:spTree>
    <p:extLst>
      <p:ext uri="{BB962C8B-B14F-4D97-AF65-F5344CB8AC3E}">
        <p14:creationId xmlns:p14="http://schemas.microsoft.com/office/powerpoint/2010/main" val="2989578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2945" y="291060"/>
            <a:ext cx="609600" cy="6096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3" name="Onlinemedia 2" title="Sector Economie VMBO">
            <a:hlinkClick r:id="" action="ppaction://media"/>
            <a:extLst>
              <a:ext uri="{FF2B5EF4-FFF2-40B4-BE49-F238E27FC236}">
                <a16:creationId xmlns:a16="http://schemas.microsoft.com/office/drawing/2014/main" id="{C29C8DC0-6F21-4C7F-B4A8-4319DC36D3BC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6"/>
          <a:stretch>
            <a:fillRect/>
          </a:stretch>
        </p:blipFill>
        <p:spPr>
          <a:xfrm>
            <a:off x="3048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5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7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72D5D1E-7682-4360-9C4F-EA0BB9BE63AA}"/>
              </a:ext>
            </a:extLst>
          </p:cNvPr>
          <p:cNvSpPr txBox="1">
            <a:spLocks/>
          </p:cNvSpPr>
          <p:nvPr/>
        </p:nvSpPr>
        <p:spPr>
          <a:xfrm>
            <a:off x="2391508" y="307908"/>
            <a:ext cx="8588492" cy="787058"/>
          </a:xfrm>
          <a:prstGeom prst="rect">
            <a:avLst/>
          </a:prstGeom>
          <a:solidFill>
            <a:srgbClr val="008BD2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261938"/>
            <a:endParaRPr lang="en-US" sz="1000" b="1" dirty="0">
              <a:solidFill>
                <a:schemeClr val="bg1">
                  <a:lumMod val="95000"/>
                </a:schemeClr>
              </a:solidFill>
            </a:endParaRPr>
          </a:p>
          <a:p>
            <a:pPr indent="261938"/>
            <a:r>
              <a:rPr lang="en-US" sz="3000" b="1" dirty="0">
                <a:solidFill>
                  <a:schemeClr val="bg1">
                    <a:lumMod val="95000"/>
                  </a:schemeClr>
                </a:solidFill>
              </a:rPr>
              <a:t>GROEN</a:t>
            </a:r>
            <a:endParaRPr lang="nl-NL" sz="3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E63747F-C3DA-4579-846A-3C676DB44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000" y="1760461"/>
            <a:ext cx="9900000" cy="1668539"/>
          </a:xfrm>
          <a:prstGeom prst="rect">
            <a:avLst/>
          </a:prstGeom>
        </p:spPr>
      </p:pic>
      <p:pic>
        <p:nvPicPr>
          <p:cNvPr id="10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1926BA2-B3B7-445F-BFF6-92317FD5D2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28288" y="396637"/>
            <a:ext cx="609600" cy="6096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114400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37954" y="276069"/>
            <a:ext cx="609600" cy="6096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3" name="Onlinemedia 2" title="Sector Groen VMBO">
            <a:hlinkClick r:id="" action="ppaction://media"/>
            <a:extLst>
              <a:ext uri="{FF2B5EF4-FFF2-40B4-BE49-F238E27FC236}">
                <a16:creationId xmlns:a16="http://schemas.microsoft.com/office/drawing/2014/main" id="{080D6B4A-12B0-4944-AD9F-B7E984DBE4FE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6"/>
          <a:stretch>
            <a:fillRect/>
          </a:stretch>
        </p:blipFill>
        <p:spPr>
          <a:xfrm>
            <a:off x="3048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7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72D5D1E-7682-4360-9C4F-EA0BB9BE63AA}"/>
              </a:ext>
            </a:extLst>
          </p:cNvPr>
          <p:cNvSpPr txBox="1">
            <a:spLocks/>
          </p:cNvSpPr>
          <p:nvPr/>
        </p:nvSpPr>
        <p:spPr>
          <a:xfrm>
            <a:off x="2391508" y="307908"/>
            <a:ext cx="8588492" cy="787058"/>
          </a:xfrm>
          <a:prstGeom prst="rect">
            <a:avLst/>
          </a:prstGeom>
          <a:solidFill>
            <a:srgbClr val="008BD2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261938"/>
            <a:endParaRPr lang="en-US" sz="1000" b="1" dirty="0">
              <a:solidFill>
                <a:schemeClr val="bg1">
                  <a:lumMod val="95000"/>
                </a:schemeClr>
              </a:solidFill>
            </a:endParaRPr>
          </a:p>
          <a:p>
            <a:pPr indent="261938"/>
            <a:r>
              <a:rPr lang="en-US" sz="3000" b="1" dirty="0">
                <a:solidFill>
                  <a:schemeClr val="bg1">
                    <a:lumMod val="95000"/>
                  </a:schemeClr>
                </a:solidFill>
              </a:rPr>
              <a:t>TECHNIEK</a:t>
            </a:r>
            <a:endParaRPr lang="nl-NL" sz="3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6BCDDE0E-D90C-40C1-81AD-D2916BFBB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000" y="1631239"/>
            <a:ext cx="9900000" cy="1797761"/>
          </a:xfrm>
          <a:prstGeom prst="rect">
            <a:avLst/>
          </a:prstGeom>
        </p:spPr>
      </p:pic>
      <p:pic>
        <p:nvPicPr>
          <p:cNvPr id="10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6C25885-8EC1-43BB-9DCD-5E13EE9BD7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58269" y="396637"/>
            <a:ext cx="609600" cy="6096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294642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7541" y="171137"/>
            <a:ext cx="609600" cy="6096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3" name="Onlinemedia 2" title="Sector Techniek VMBO">
            <a:hlinkClick r:id="" action="ppaction://media"/>
            <a:extLst>
              <a:ext uri="{FF2B5EF4-FFF2-40B4-BE49-F238E27FC236}">
                <a16:creationId xmlns:a16="http://schemas.microsoft.com/office/drawing/2014/main" id="{A8AD7256-D10A-44E2-BF01-E8ACF3AB9ECD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6"/>
          <a:stretch>
            <a:fillRect/>
          </a:stretch>
        </p:blipFill>
        <p:spPr>
          <a:xfrm>
            <a:off x="3048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72D5D1E-7682-4360-9C4F-EA0BB9BE63AA}"/>
              </a:ext>
            </a:extLst>
          </p:cNvPr>
          <p:cNvSpPr txBox="1">
            <a:spLocks/>
          </p:cNvSpPr>
          <p:nvPr/>
        </p:nvSpPr>
        <p:spPr>
          <a:xfrm>
            <a:off x="2391508" y="307908"/>
            <a:ext cx="8588492" cy="787058"/>
          </a:xfrm>
          <a:prstGeom prst="rect">
            <a:avLst/>
          </a:prstGeom>
          <a:solidFill>
            <a:srgbClr val="008BD2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261938"/>
            <a:endParaRPr lang="en-US" sz="1000" b="1" dirty="0">
              <a:solidFill>
                <a:schemeClr val="bg1">
                  <a:lumMod val="95000"/>
                </a:schemeClr>
              </a:solidFill>
            </a:endParaRPr>
          </a:p>
          <a:p>
            <a:pPr indent="261938"/>
            <a:r>
              <a:rPr lang="en-US" sz="3000" b="1" dirty="0">
                <a:solidFill>
                  <a:schemeClr val="bg1">
                    <a:lumMod val="95000"/>
                  </a:schemeClr>
                </a:solidFill>
              </a:rPr>
              <a:t>DOORSTROOM MAVO </a:t>
            </a:r>
            <a:r>
              <a:rPr lang="en-US" sz="3000" b="1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 HAVO</a:t>
            </a:r>
            <a:endParaRPr lang="nl-NL" sz="3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8B8F4E53-FBA9-4D5D-9F2F-EB51F416C7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2981092"/>
              </p:ext>
            </p:extLst>
          </p:nvPr>
        </p:nvGraphicFramePr>
        <p:xfrm>
          <a:off x="1000706" y="1669379"/>
          <a:ext cx="9979293" cy="40868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72688">
                  <a:extLst>
                    <a:ext uri="{9D8B030D-6E8A-4147-A177-3AD203B41FA5}">
                      <a16:colId xmlns:a16="http://schemas.microsoft.com/office/drawing/2014/main" val="903393133"/>
                    </a:ext>
                  </a:extLst>
                </a:gridCol>
                <a:gridCol w="5006605">
                  <a:extLst>
                    <a:ext uri="{9D8B030D-6E8A-4147-A177-3AD203B41FA5}">
                      <a16:colId xmlns:a16="http://schemas.microsoft.com/office/drawing/2014/main" val="1439615907"/>
                    </a:ext>
                  </a:extLst>
                </a:gridCol>
              </a:tblGrid>
              <a:tr h="851426">
                <a:tc>
                  <a:txBody>
                    <a:bodyPr/>
                    <a:lstStyle/>
                    <a:p>
                      <a:r>
                        <a:rPr lang="nl-NL" sz="3000" dirty="0"/>
                        <a:t>mavo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sz="3000" dirty="0"/>
                        <a:t>havo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1841125"/>
                  </a:ext>
                </a:extLst>
              </a:tr>
              <a:tr h="681141">
                <a:tc>
                  <a:txBody>
                    <a:bodyPr/>
                    <a:lstStyle/>
                    <a:p>
                      <a:r>
                        <a:rPr lang="nl-NL" sz="3000" dirty="0"/>
                        <a:t>Zorg en welzijn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sz="3000" dirty="0"/>
                        <a:t>Cultuur en Maatschappij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70707753"/>
                  </a:ext>
                </a:extLst>
              </a:tr>
              <a:tr h="1191996">
                <a:tc>
                  <a:txBody>
                    <a:bodyPr/>
                    <a:lstStyle/>
                    <a:p>
                      <a:r>
                        <a:rPr lang="nl-NL" sz="3000" dirty="0"/>
                        <a:t>Economie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sz="3000" dirty="0"/>
                        <a:t>Economie en maatschappij</a:t>
                      </a:r>
                    </a:p>
                    <a:p>
                      <a:r>
                        <a:rPr lang="nl-NL" sz="3000" dirty="0"/>
                        <a:t>Cultuur en maatschappij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0637500"/>
                  </a:ext>
                </a:extLst>
              </a:tr>
              <a:tr h="681141">
                <a:tc>
                  <a:txBody>
                    <a:bodyPr/>
                    <a:lstStyle/>
                    <a:p>
                      <a:r>
                        <a:rPr lang="nl-NL" sz="3000" dirty="0"/>
                        <a:t>Groen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sz="3000" dirty="0"/>
                        <a:t>Natuur en gezondheid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41372552"/>
                  </a:ext>
                </a:extLst>
              </a:tr>
              <a:tr h="681141">
                <a:tc>
                  <a:txBody>
                    <a:bodyPr/>
                    <a:lstStyle/>
                    <a:p>
                      <a:r>
                        <a:rPr lang="nl-NL" sz="3000" dirty="0"/>
                        <a:t>Techniek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sz="3000" dirty="0"/>
                        <a:t>Natuur en techniek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62443710"/>
                  </a:ext>
                </a:extLst>
              </a:tr>
            </a:tbl>
          </a:graphicData>
        </a:graphic>
      </p:graphicFrame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C73BA02-85A9-4E9D-A809-66CBFDFB7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28288" y="396637"/>
            <a:ext cx="609600" cy="6096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429071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72D5D1E-7682-4360-9C4F-EA0BB9BE63AA}"/>
              </a:ext>
            </a:extLst>
          </p:cNvPr>
          <p:cNvSpPr txBox="1">
            <a:spLocks/>
          </p:cNvSpPr>
          <p:nvPr/>
        </p:nvSpPr>
        <p:spPr>
          <a:xfrm>
            <a:off x="2391508" y="307908"/>
            <a:ext cx="8588492" cy="787058"/>
          </a:xfrm>
          <a:prstGeom prst="rect">
            <a:avLst/>
          </a:prstGeom>
          <a:solidFill>
            <a:srgbClr val="008BD2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261938"/>
            <a:endParaRPr lang="en-US" sz="1000" b="1" dirty="0">
              <a:solidFill>
                <a:schemeClr val="bg1">
                  <a:lumMod val="95000"/>
                </a:schemeClr>
              </a:solidFill>
            </a:endParaRPr>
          </a:p>
          <a:p>
            <a:pPr indent="261938"/>
            <a:r>
              <a:rPr lang="en-US" sz="3000" b="1" dirty="0">
                <a:solidFill>
                  <a:schemeClr val="bg1">
                    <a:lumMod val="95000"/>
                  </a:schemeClr>
                </a:solidFill>
              </a:rPr>
              <a:t>HOE MAAK JE EEN KEUZE</a:t>
            </a:r>
            <a:endParaRPr lang="nl-NL" sz="3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53A771B-99F7-4AD9-9A75-7D5178CB8963}"/>
              </a:ext>
            </a:extLst>
          </p:cNvPr>
          <p:cNvSpPr txBox="1"/>
          <p:nvPr/>
        </p:nvSpPr>
        <p:spPr>
          <a:xfrm>
            <a:off x="1004341" y="2034197"/>
            <a:ext cx="997565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000" b="1" dirty="0"/>
              <a:t>Welke vakken passen bij de leerling?</a:t>
            </a:r>
          </a:p>
          <a:p>
            <a:pPr algn="ctr"/>
            <a:endParaRPr lang="nl-NL" sz="3000" b="1" dirty="0"/>
          </a:p>
          <a:p>
            <a:pPr algn="ctr"/>
            <a:r>
              <a:rPr lang="nl-NL" sz="3000" b="1" dirty="0"/>
              <a:t>Wat wil een leerling in de toekomst gaan doen?</a:t>
            </a:r>
          </a:p>
          <a:p>
            <a:pPr algn="ctr"/>
            <a:endParaRPr lang="nl-NL" sz="3000" b="1" dirty="0"/>
          </a:p>
          <a:p>
            <a:pPr algn="ctr"/>
            <a:endParaRPr lang="nl-NL" sz="3000" b="1" dirty="0"/>
          </a:p>
          <a:p>
            <a:pPr algn="ctr"/>
            <a:endParaRPr lang="nl-NL" sz="3000" b="1" dirty="0"/>
          </a:p>
          <a:p>
            <a:pPr algn="ctr"/>
            <a:endParaRPr lang="nl-NL" sz="3000" b="1" dirty="0"/>
          </a:p>
          <a:p>
            <a:pPr algn="ctr"/>
            <a:endParaRPr lang="nl-NL" sz="3000" b="1" dirty="0"/>
          </a:p>
        </p:txBody>
      </p:sp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4B801E3-2A10-41BB-93C8-C9D4344A61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28289" y="379111"/>
            <a:ext cx="609600" cy="6096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282747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451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24000" y="376490"/>
            <a:ext cx="9756000" cy="882779"/>
          </a:xfrm>
        </p:spPr>
        <p:txBody>
          <a:bodyPr/>
          <a:lstStyle/>
          <a:p>
            <a:pPr algn="ctr"/>
            <a:r>
              <a:rPr lang="nl-NL" b="1" dirty="0"/>
              <a:t>Welkom</a:t>
            </a:r>
            <a:endParaRPr lang="nl-NL" dirty="0"/>
          </a:p>
        </p:txBody>
      </p:sp>
      <p:graphicFrame>
        <p:nvGraphicFramePr>
          <p:cNvPr id="4" name="Tabel 3"/>
          <p:cNvGraphicFramePr>
            <a:graphicFrameLocks noGrp="1"/>
          </p:cNvGraphicFramePr>
          <p:nvPr/>
        </p:nvGraphicFramePr>
        <p:xfrm>
          <a:off x="1224000" y="2310258"/>
          <a:ext cx="6843040" cy="4003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43040">
                  <a:extLst>
                    <a:ext uri="{9D8B030D-6E8A-4147-A177-3AD203B41FA5}">
                      <a16:colId xmlns:a16="http://schemas.microsoft.com/office/drawing/2014/main" val="396042347"/>
                    </a:ext>
                  </a:extLst>
                </a:gridCol>
              </a:tblGrid>
              <a:tr h="4003039">
                <a:tc>
                  <a:txBody>
                    <a:bodyPr/>
                    <a:lstStyle/>
                    <a:p>
                      <a:endParaRPr lang="nl-NL" sz="30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nl-NL" sz="5000" b="1" dirty="0">
                          <a:solidFill>
                            <a:schemeClr val="tx1"/>
                          </a:solidFill>
                        </a:rPr>
                        <a:t>Dorien Oomen</a:t>
                      </a:r>
                    </a:p>
                    <a:p>
                      <a:endParaRPr lang="nl-NL" sz="30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nl-NL" sz="3000" b="0" dirty="0">
                          <a:solidFill>
                            <a:schemeClr val="tx1"/>
                          </a:solidFill>
                        </a:rPr>
                        <a:t>Decaan Mondriaan College</a:t>
                      </a:r>
                    </a:p>
                    <a:p>
                      <a:r>
                        <a:rPr lang="nl-NL" sz="3000" b="0" dirty="0">
                          <a:solidFill>
                            <a:schemeClr val="tx1"/>
                          </a:solidFill>
                        </a:rPr>
                        <a:t>Werkdagen: dinsdag en donderdag</a:t>
                      </a:r>
                    </a:p>
                    <a:p>
                      <a:r>
                        <a:rPr lang="nl-NL" sz="3000" b="0" dirty="0">
                          <a:solidFill>
                            <a:schemeClr val="tx1"/>
                          </a:solidFill>
                        </a:rPr>
                        <a:t>d.oomen@hethooghuis.nl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292080"/>
                  </a:ext>
                </a:extLst>
              </a:tr>
            </a:tbl>
          </a:graphicData>
        </a:graphic>
      </p:graphicFrame>
      <p:pic>
        <p:nvPicPr>
          <p:cNvPr id="7" name="Afbeelding 6" descr="Afbeelding met persoon, kleding, vrouw, vasthouden&#10;&#10;Automatisch gegenereerde beschrijving">
            <a:extLst>
              <a:ext uri="{FF2B5EF4-FFF2-40B4-BE49-F238E27FC236}">
                <a16:creationId xmlns:a16="http://schemas.microsoft.com/office/drawing/2014/main" id="{29833701-D165-4A36-9CA8-25EF422AC6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883" y="2310259"/>
            <a:ext cx="2672972" cy="4003040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A0647FD-216E-44E8-99DE-D4FBCD512B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80393" y="649669"/>
            <a:ext cx="609600" cy="6096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314812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5B7582-43F6-4E37-BB4C-F8A348AA9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4000" y="1266826"/>
            <a:ext cx="9756000" cy="1012912"/>
          </a:xfrm>
        </p:spPr>
        <p:txBody>
          <a:bodyPr/>
          <a:lstStyle/>
          <a:p>
            <a:pPr algn="ctr"/>
            <a:r>
              <a:rPr lang="nl-NL" sz="5400" b="1" dirty="0">
                <a:latin typeface="Arial" pitchFamily="34" charset="0"/>
                <a:cs typeface="Arial" pitchFamily="34" charset="0"/>
              </a:rPr>
              <a:t>Programma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1D2BBCF-FB22-4684-8886-30B04AFF0A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4000" y="2542783"/>
            <a:ext cx="9756000" cy="3048391"/>
          </a:xfrm>
        </p:spPr>
        <p:txBody>
          <a:bodyPr>
            <a:noAutofit/>
          </a:bodyPr>
          <a:lstStyle/>
          <a:p>
            <a:pPr lvl="0" algn="ctr"/>
            <a:r>
              <a:rPr lang="nl-NL" sz="4400" dirty="0"/>
              <a:t>Wat gaan we de komende periode doen…</a:t>
            </a:r>
          </a:p>
          <a:p>
            <a:pPr lvl="0" algn="ctr"/>
            <a:endParaRPr lang="nl-NL" sz="4400" dirty="0"/>
          </a:p>
          <a:p>
            <a:pPr lvl="0" algn="ctr"/>
            <a:r>
              <a:rPr lang="nl-NL" sz="4400" dirty="0"/>
              <a:t>Uitleg keuzekaart </a:t>
            </a:r>
            <a:endParaRPr lang="nl-NL" sz="3600" dirty="0"/>
          </a:p>
        </p:txBody>
      </p:sp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F9637BD-79C0-45E0-865E-CED0F0F211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97914" y="220904"/>
            <a:ext cx="609600" cy="6096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332870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72D5D1E-7682-4360-9C4F-EA0BB9BE63AA}"/>
              </a:ext>
            </a:extLst>
          </p:cNvPr>
          <p:cNvSpPr txBox="1">
            <a:spLocks/>
          </p:cNvSpPr>
          <p:nvPr/>
        </p:nvSpPr>
        <p:spPr>
          <a:xfrm>
            <a:off x="2391508" y="307908"/>
            <a:ext cx="8588492" cy="787058"/>
          </a:xfrm>
          <a:prstGeom prst="rect">
            <a:avLst/>
          </a:prstGeom>
          <a:solidFill>
            <a:srgbClr val="008BD2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261938"/>
            <a:endParaRPr lang="en-US" sz="1000" b="1" dirty="0">
              <a:solidFill>
                <a:schemeClr val="bg1">
                  <a:lumMod val="95000"/>
                </a:schemeClr>
              </a:solidFill>
            </a:endParaRPr>
          </a:p>
          <a:p>
            <a:pPr indent="261938"/>
            <a:r>
              <a:rPr lang="en-US" sz="3000" b="1" dirty="0">
                <a:solidFill>
                  <a:schemeClr val="bg1">
                    <a:lumMod val="95000"/>
                  </a:schemeClr>
                </a:solidFill>
              </a:rPr>
              <a:t>OVERZICHT VAN ACTIVITEITEN</a:t>
            </a:r>
            <a:endParaRPr lang="nl-NL" sz="3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4C8F9D13-5B60-49C8-8CFF-128DD56B337D}"/>
              </a:ext>
            </a:extLst>
          </p:cNvPr>
          <p:cNvSpPr txBox="1"/>
          <p:nvPr/>
        </p:nvSpPr>
        <p:spPr>
          <a:xfrm>
            <a:off x="1004341" y="1666062"/>
            <a:ext cx="997565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000" dirty="0"/>
              <a:t>LOB lessen op dinsdag 2</a:t>
            </a:r>
            <a:r>
              <a:rPr lang="nl-NL" sz="3000" baseline="30000" dirty="0"/>
              <a:t>e</a:t>
            </a:r>
            <a:r>
              <a:rPr lang="nl-NL" sz="3000" dirty="0"/>
              <a:t> lesuur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000" dirty="0"/>
              <a:t>Voorlichting nieuwe vakken</a:t>
            </a:r>
          </a:p>
          <a:p>
            <a:endParaRPr lang="nl-NL" sz="3000" dirty="0"/>
          </a:p>
          <a:p>
            <a:pPr algn="ctr"/>
            <a:endParaRPr lang="nl-NL" sz="3000" dirty="0"/>
          </a:p>
          <a:p>
            <a:pPr algn="ctr"/>
            <a:endParaRPr lang="nl-NL" sz="3000" dirty="0"/>
          </a:p>
          <a:p>
            <a:pPr algn="ctr"/>
            <a:endParaRPr lang="nl-NL" sz="3000" dirty="0"/>
          </a:p>
          <a:p>
            <a:pPr algn="ctr"/>
            <a:r>
              <a:rPr lang="nl-NL" sz="3000" b="1" dirty="0"/>
              <a:t>Voorbereiden op profielkeuze</a:t>
            </a:r>
            <a:endParaRPr lang="nl-NL" sz="3000" dirty="0"/>
          </a:p>
          <a:p>
            <a:pPr algn="ctr"/>
            <a:endParaRPr lang="nl-NL" sz="3000" dirty="0"/>
          </a:p>
        </p:txBody>
      </p:sp>
      <p:sp>
        <p:nvSpPr>
          <p:cNvPr id="11" name="Pijl-omlaag 3">
            <a:extLst>
              <a:ext uri="{FF2B5EF4-FFF2-40B4-BE49-F238E27FC236}">
                <a16:creationId xmlns:a16="http://schemas.microsoft.com/office/drawing/2014/main" id="{193A7D98-99FB-48E5-AAF2-5BD60BA3EB8B}"/>
              </a:ext>
            </a:extLst>
          </p:cNvPr>
          <p:cNvSpPr/>
          <p:nvPr/>
        </p:nvSpPr>
        <p:spPr>
          <a:xfrm>
            <a:off x="5552555" y="3308375"/>
            <a:ext cx="439615" cy="1428517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1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21697D0-F5CE-4534-9CE6-E42CCE0950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90518" y="396637"/>
            <a:ext cx="609600" cy="6096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175492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E1D2BBCF-FB22-4684-8886-30B04AFF0A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6970" y="1633928"/>
            <a:ext cx="6363030" cy="5017392"/>
          </a:xfrm>
        </p:spPr>
        <p:txBody>
          <a:bodyPr>
            <a:noAutofit/>
          </a:bodyPr>
          <a:lstStyle/>
          <a:p>
            <a:r>
              <a:rPr lang="nl-NL" sz="3000" b="1" dirty="0">
                <a:sym typeface="Wingdings" panose="05000000000000000000" pitchFamily="2" charset="2"/>
              </a:rPr>
              <a:t>4 Profielen:</a:t>
            </a:r>
          </a:p>
          <a:p>
            <a:endParaRPr lang="nl-NL" sz="3000" dirty="0">
              <a:sym typeface="Wingdings" panose="05000000000000000000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000" dirty="0">
                <a:sym typeface="Wingdings" panose="05000000000000000000" pitchFamily="2" charset="2"/>
              </a:rPr>
              <a:t>Zorg &amp; welzijn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1200" dirty="0">
              <a:sym typeface="Wingdings" panose="05000000000000000000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000" dirty="0">
                <a:sym typeface="Wingdings" panose="05000000000000000000" pitchFamily="2" charset="2"/>
              </a:rPr>
              <a:t>Economie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1200" dirty="0">
              <a:sym typeface="Wingdings" panose="05000000000000000000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000" dirty="0">
                <a:sym typeface="Wingdings" panose="05000000000000000000" pitchFamily="2" charset="2"/>
              </a:rPr>
              <a:t>Groen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1200" dirty="0">
              <a:sym typeface="Wingdings" panose="05000000000000000000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000" dirty="0">
                <a:sym typeface="Wingdings" panose="05000000000000000000" pitchFamily="2" charset="2"/>
              </a:rPr>
              <a:t>Techniek</a:t>
            </a:r>
          </a:p>
          <a:p>
            <a:pPr algn="ctr"/>
            <a:endParaRPr lang="nl-NL" sz="4400" dirty="0">
              <a:sym typeface="Wingdings" panose="05000000000000000000" pitchFamily="2" charset="2"/>
            </a:endParaRPr>
          </a:p>
        </p:txBody>
      </p:sp>
      <p:sp>
        <p:nvSpPr>
          <p:cNvPr id="9" name="Titel 3">
            <a:extLst>
              <a:ext uri="{FF2B5EF4-FFF2-40B4-BE49-F238E27FC236}">
                <a16:creationId xmlns:a16="http://schemas.microsoft.com/office/drawing/2014/main" id="{73420C22-C83F-401B-A7DC-9D7D90082EAD}"/>
              </a:ext>
            </a:extLst>
          </p:cNvPr>
          <p:cNvSpPr txBox="1">
            <a:spLocks/>
          </p:cNvSpPr>
          <p:nvPr/>
        </p:nvSpPr>
        <p:spPr>
          <a:xfrm>
            <a:off x="3036085" y="372395"/>
            <a:ext cx="7943915" cy="78705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261938"/>
            <a:endParaRPr lang="en-US" sz="1000" b="1" dirty="0"/>
          </a:p>
          <a:p>
            <a:pPr indent="261938"/>
            <a:r>
              <a:rPr lang="en-US" sz="3000" b="1" dirty="0"/>
              <a:t>DE KEUZEKAART</a:t>
            </a:r>
            <a:endParaRPr lang="nl-NL" sz="3000" b="1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A026BED-408A-4A4C-8D80-0CF0FAAB16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188" y="1633928"/>
            <a:ext cx="3447210" cy="48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AD498F4-3BA1-48C4-9EDE-B89E3A2BF0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58269" y="461124"/>
            <a:ext cx="609600" cy="6096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56134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0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>
            <a:extLst>
              <a:ext uri="{FF2B5EF4-FFF2-40B4-BE49-F238E27FC236}">
                <a16:creationId xmlns:a16="http://schemas.microsoft.com/office/drawing/2014/main" id="{8E487847-F402-4511-B9CA-84451F404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188" y="1633928"/>
            <a:ext cx="3447210" cy="48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E1D2BBCF-FB22-4684-8886-30B04AFF0A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6734" y="1626169"/>
            <a:ext cx="6003266" cy="5025151"/>
          </a:xfrm>
        </p:spPr>
        <p:txBody>
          <a:bodyPr>
            <a:noAutofit/>
          </a:bodyPr>
          <a:lstStyle/>
          <a:p>
            <a:r>
              <a:rPr lang="nl-NL" sz="3000" dirty="0">
                <a:sym typeface="Wingdings" panose="05000000000000000000" pitchFamily="2" charset="2"/>
              </a:rPr>
              <a:t>Gemeenschappelijk </a:t>
            </a:r>
          </a:p>
          <a:p>
            <a:r>
              <a:rPr lang="nl-NL" sz="3000" dirty="0">
                <a:sym typeface="Wingdings" panose="05000000000000000000" pitchFamily="2" charset="2"/>
              </a:rPr>
              <a:t>deel</a:t>
            </a:r>
          </a:p>
          <a:p>
            <a:pPr algn="ctr"/>
            <a:endParaRPr lang="nl-NL" sz="3000" dirty="0">
              <a:sym typeface="Wingdings" panose="05000000000000000000" pitchFamily="2" charset="2"/>
            </a:endParaRPr>
          </a:p>
        </p:txBody>
      </p:sp>
      <p:sp>
        <p:nvSpPr>
          <p:cNvPr id="8" name="Ovaal 7"/>
          <p:cNvSpPr/>
          <p:nvPr/>
        </p:nvSpPr>
        <p:spPr>
          <a:xfrm>
            <a:off x="163057" y="2245807"/>
            <a:ext cx="4310248" cy="68164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Pijl-omhoog 5"/>
          <p:cNvSpPr/>
          <p:nvPr/>
        </p:nvSpPr>
        <p:spPr>
          <a:xfrm>
            <a:off x="2113445" y="2992348"/>
            <a:ext cx="305341" cy="873304"/>
          </a:xfrm>
          <a:prstGeom prst="upArrow">
            <a:avLst/>
          </a:prstGeom>
          <a:solidFill>
            <a:srgbClr val="FFFF0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itel 3">
            <a:extLst>
              <a:ext uri="{FF2B5EF4-FFF2-40B4-BE49-F238E27FC236}">
                <a16:creationId xmlns:a16="http://schemas.microsoft.com/office/drawing/2014/main" id="{B21F77A7-D8B3-4C43-9A84-3DEE38EE274E}"/>
              </a:ext>
            </a:extLst>
          </p:cNvPr>
          <p:cNvSpPr txBox="1">
            <a:spLocks/>
          </p:cNvSpPr>
          <p:nvPr/>
        </p:nvSpPr>
        <p:spPr>
          <a:xfrm>
            <a:off x="3036085" y="372395"/>
            <a:ext cx="7943915" cy="78705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261938"/>
            <a:endParaRPr lang="en-US" sz="1000" b="1" dirty="0"/>
          </a:p>
          <a:p>
            <a:pPr indent="261938"/>
            <a:r>
              <a:rPr lang="en-US" sz="3000" b="1" dirty="0"/>
              <a:t>DE KEUZEKAART</a:t>
            </a:r>
            <a:endParaRPr lang="nl-NL" sz="3000" b="1" dirty="0"/>
          </a:p>
        </p:txBody>
      </p:sp>
      <p:pic>
        <p:nvPicPr>
          <p:cNvPr id="21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CA32B66-959E-4864-9540-251EA71652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28288" y="478411"/>
            <a:ext cx="609600" cy="6096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240396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9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72D5D1E-7682-4360-9C4F-EA0BB9BE63AA}"/>
              </a:ext>
            </a:extLst>
          </p:cNvPr>
          <p:cNvSpPr txBox="1">
            <a:spLocks/>
          </p:cNvSpPr>
          <p:nvPr/>
        </p:nvSpPr>
        <p:spPr>
          <a:xfrm>
            <a:off x="2391508" y="307908"/>
            <a:ext cx="8588492" cy="787058"/>
          </a:xfrm>
          <a:prstGeom prst="rect">
            <a:avLst/>
          </a:prstGeom>
          <a:solidFill>
            <a:srgbClr val="008BD2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261938"/>
            <a:endParaRPr lang="en-US" sz="1000" b="1" dirty="0">
              <a:solidFill>
                <a:schemeClr val="bg1">
                  <a:lumMod val="95000"/>
                </a:schemeClr>
              </a:solidFill>
            </a:endParaRPr>
          </a:p>
          <a:p>
            <a:pPr indent="261938"/>
            <a:r>
              <a:rPr lang="en-US" sz="3000" b="1" dirty="0">
                <a:solidFill>
                  <a:schemeClr val="bg1">
                    <a:lumMod val="95000"/>
                  </a:schemeClr>
                </a:solidFill>
              </a:rPr>
              <a:t>ZORG &amp; WELZIJN</a:t>
            </a:r>
            <a:endParaRPr lang="nl-NL" sz="3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1E241E22-A21A-4748-AC3F-386B3685A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000" y="1880137"/>
            <a:ext cx="9900000" cy="1788706"/>
          </a:xfrm>
          <a:prstGeom prst="rect">
            <a:avLst/>
          </a:prstGeom>
        </p:spPr>
      </p:pic>
      <p:pic>
        <p:nvPicPr>
          <p:cNvPr id="1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69621FF-D9CC-472E-9B73-5AFEDBCF0A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28289" y="396637"/>
            <a:ext cx="609600" cy="6096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248285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37954" y="351018"/>
            <a:ext cx="609600" cy="6096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3" name="Onlinemedia 2" title="Sector Zorg en Welzijn VMBO">
            <a:hlinkClick r:id="" action="ppaction://media"/>
            <a:extLst>
              <a:ext uri="{FF2B5EF4-FFF2-40B4-BE49-F238E27FC236}">
                <a16:creationId xmlns:a16="http://schemas.microsoft.com/office/drawing/2014/main" id="{E55322F7-7E00-4646-B205-D3E9302D5672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6"/>
          <a:stretch>
            <a:fillRect/>
          </a:stretch>
        </p:blipFill>
        <p:spPr>
          <a:xfrm>
            <a:off x="3048000" y="1850349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23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6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72D5D1E-7682-4360-9C4F-EA0BB9BE63AA}"/>
              </a:ext>
            </a:extLst>
          </p:cNvPr>
          <p:cNvSpPr txBox="1">
            <a:spLocks/>
          </p:cNvSpPr>
          <p:nvPr/>
        </p:nvSpPr>
        <p:spPr>
          <a:xfrm>
            <a:off x="2391508" y="307908"/>
            <a:ext cx="8588492" cy="787058"/>
          </a:xfrm>
          <a:prstGeom prst="rect">
            <a:avLst/>
          </a:prstGeom>
          <a:solidFill>
            <a:srgbClr val="008BD2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261938"/>
            <a:endParaRPr lang="en-US" sz="1000" b="1" dirty="0">
              <a:solidFill>
                <a:schemeClr val="bg1">
                  <a:lumMod val="95000"/>
                </a:schemeClr>
              </a:solidFill>
            </a:endParaRPr>
          </a:p>
          <a:p>
            <a:pPr indent="261938"/>
            <a:r>
              <a:rPr lang="en-US" sz="3000" b="1" dirty="0">
                <a:solidFill>
                  <a:schemeClr val="bg1">
                    <a:lumMod val="95000"/>
                  </a:schemeClr>
                </a:solidFill>
              </a:rPr>
              <a:t>ECONOMIE</a:t>
            </a:r>
            <a:endParaRPr lang="nl-NL" sz="3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BFD6B54-025E-4AB6-8317-6756E602A1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000" y="1801435"/>
            <a:ext cx="9900000" cy="1627565"/>
          </a:xfrm>
          <a:prstGeom prst="rect">
            <a:avLst/>
          </a:prstGeom>
        </p:spPr>
      </p:pic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9163027-C282-4A95-9FB0-1052643D6E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3318" y="396637"/>
            <a:ext cx="609600" cy="6096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293390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ndriaan rood">
  <a:themeElements>
    <a:clrScheme name="Het Hooghuis - Mondriaa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BD2"/>
      </a:accent1>
      <a:accent2>
        <a:srgbClr val="EF7D00"/>
      </a:accent2>
      <a:accent3>
        <a:srgbClr val="3FA535"/>
      </a:accent3>
      <a:accent4>
        <a:srgbClr val="CC171A"/>
      </a:accent4>
      <a:accent5>
        <a:srgbClr val="83207E"/>
      </a:accent5>
      <a:accent6>
        <a:srgbClr val="FFC000"/>
      </a:accent6>
      <a:hlink>
        <a:srgbClr val="008AD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driaan_V2.potx [Alleen-lezen]" id="{D59084AD-B7C6-48A1-8ECA-40498334F06C}" vid="{CDAEB464-8CCD-4770-A6BB-6F142563692B}"/>
    </a:ext>
  </a:extLst>
</a:theme>
</file>

<file path=ppt/theme/theme2.xml><?xml version="1.0" encoding="utf-8"?>
<a:theme xmlns:a="http://schemas.openxmlformats.org/drawingml/2006/main" name="Mondriaan wit">
  <a:themeElements>
    <a:clrScheme name="Hooghuis - Heesch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C171A"/>
      </a:accent1>
      <a:accent2>
        <a:srgbClr val="3FA535"/>
      </a:accent2>
      <a:accent3>
        <a:srgbClr val="EF7D00"/>
      </a:accent3>
      <a:accent4>
        <a:srgbClr val="008BD2"/>
      </a:accent4>
      <a:accent5>
        <a:srgbClr val="83207E"/>
      </a:accent5>
      <a:accent6>
        <a:srgbClr val="FFC000"/>
      </a:accent6>
      <a:hlink>
        <a:srgbClr val="008AD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driaan_V2.potx [Alleen-lezen]" id="{D59084AD-B7C6-48A1-8ECA-40498334F06C}" vid="{8DAC916E-DCC3-418F-A5F7-DA176ABC9EC6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presentatie Mondriaan</Template>
  <TotalTime>10288</TotalTime>
  <Words>120</Words>
  <Application>Microsoft Office PowerPoint</Application>
  <PresentationFormat>Breedbeeld</PresentationFormat>
  <Paragraphs>67</Paragraphs>
  <Slides>17</Slides>
  <Notes>1</Notes>
  <HiddenSlides>0</HiddenSlides>
  <MMClips>19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17</vt:i4>
      </vt:variant>
    </vt:vector>
  </HeadingPairs>
  <TitlesOfParts>
    <vt:vector size="21" baseType="lpstr">
      <vt:lpstr>Arial</vt:lpstr>
      <vt:lpstr>Calibri</vt:lpstr>
      <vt:lpstr>Mondriaan rood</vt:lpstr>
      <vt:lpstr>Mondriaan wit</vt:lpstr>
      <vt:lpstr>Welkom  Ouderavond mavo</vt:lpstr>
      <vt:lpstr>Welkom</vt:lpstr>
      <vt:lpstr>Programma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LOB</dc:title>
  <dc:creator>Oomen-Hendrickx, SJL (Dorien)</dc:creator>
  <cp:lastModifiedBy>Cihan-Alakmak, A (Aygün)</cp:lastModifiedBy>
  <cp:revision>114</cp:revision>
  <dcterms:created xsi:type="dcterms:W3CDTF">2018-08-23T11:29:10Z</dcterms:created>
  <dcterms:modified xsi:type="dcterms:W3CDTF">2020-09-15T11:52:24Z</dcterms:modified>
</cp:coreProperties>
</file>