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handoutMasterIdLst>
    <p:handoutMasterId r:id="rId20"/>
  </p:handoutMasterIdLst>
  <p:sldIdLst>
    <p:sldId id="287" r:id="rId6"/>
    <p:sldId id="286" r:id="rId7"/>
    <p:sldId id="270" r:id="rId8"/>
    <p:sldId id="284" r:id="rId9"/>
    <p:sldId id="274" r:id="rId10"/>
    <p:sldId id="272" r:id="rId11"/>
    <p:sldId id="273" r:id="rId12"/>
    <p:sldId id="276" r:id="rId13"/>
    <p:sldId id="278" r:id="rId14"/>
    <p:sldId id="277" r:id="rId15"/>
    <p:sldId id="279" r:id="rId16"/>
    <p:sldId id="280" r:id="rId17"/>
    <p:sldId id="281" r:id="rId18"/>
    <p:sldId id="282"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452" y="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9150346-216C-45EA-8F2B-7602F4261D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4ABCDDA6-8435-49BE-9176-A25EC8022F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625947-1CE6-482A-AE91-C053145FE625}" type="datetimeFigureOut">
              <a:rPr lang="nl-NL" smtClean="0"/>
              <a:t>14-9-2020</a:t>
            </a:fld>
            <a:endParaRPr lang="nl-NL"/>
          </a:p>
        </p:txBody>
      </p:sp>
      <p:sp>
        <p:nvSpPr>
          <p:cNvPr id="4" name="Tijdelijke aanduiding voor voettekst 3">
            <a:extLst>
              <a:ext uri="{FF2B5EF4-FFF2-40B4-BE49-F238E27FC236}">
                <a16:creationId xmlns:a16="http://schemas.microsoft.com/office/drawing/2014/main" id="{C9DE7681-B072-43A2-BD11-66AF57F88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FD2B15B4-DA60-4EE0-8104-2B03696259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D7BB8A-F948-4FEC-AC0B-7BD077C7B820}" type="slidenum">
              <a:rPr lang="nl-NL" smtClean="0"/>
              <a:t>‹nr.›</a:t>
            </a:fld>
            <a:endParaRPr lang="nl-NL"/>
          </a:p>
        </p:txBody>
      </p:sp>
    </p:spTree>
    <p:extLst>
      <p:ext uri="{BB962C8B-B14F-4D97-AF65-F5344CB8AC3E}">
        <p14:creationId xmlns:p14="http://schemas.microsoft.com/office/powerpoint/2010/main" val="13031652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bg1"/>
                </a:solidFill>
              </a:defRPr>
            </a:lvl1pPr>
          </a:lstStyle>
          <a:p>
            <a:r>
              <a:rPr lang="nl-NL"/>
              <a:t>Klik om de stijl te bewerken</a:t>
            </a:r>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158699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41511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05570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7" name="Afbeelding 6">
            <a:extLst>
              <a:ext uri="{FF2B5EF4-FFF2-40B4-BE49-F238E27FC236}">
                <a16:creationId xmlns:a16="http://schemas.microsoft.com/office/drawing/2014/main" id="{BA653F50-59DD-4D07-9D1B-2B600953F48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116"/>
          <a:stretch/>
        </p:blipFill>
        <p:spPr>
          <a:xfrm>
            <a:off x="5770485" y="587211"/>
            <a:ext cx="5035828" cy="5796000"/>
          </a:xfrm>
          <a:prstGeom prst="rect">
            <a:avLst/>
          </a:prstGeom>
        </p:spPr>
      </p:pic>
    </p:spTree>
    <p:extLst>
      <p:ext uri="{BB962C8B-B14F-4D97-AF65-F5344CB8AC3E}">
        <p14:creationId xmlns:p14="http://schemas.microsoft.com/office/powerpoint/2010/main" val="3411408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0D3ADED-358E-4E74-A64F-8C239F917C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8847" y="826475"/>
            <a:ext cx="5832000" cy="5832000"/>
          </a:xfrm>
          <a:prstGeom prst="rect">
            <a:avLst/>
          </a:prstGeom>
        </p:spPr>
      </p:pic>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93098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6" name="Afbeelding 5">
            <a:extLst>
              <a:ext uri="{FF2B5EF4-FFF2-40B4-BE49-F238E27FC236}">
                <a16:creationId xmlns:a16="http://schemas.microsoft.com/office/drawing/2014/main" id="{38255CFB-AD89-4E0F-904B-1EEE36C662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4129" y="587211"/>
            <a:ext cx="6134264" cy="6134264"/>
          </a:xfrm>
          <a:prstGeom prst="rect">
            <a:avLst/>
          </a:prstGeom>
        </p:spPr>
      </p:pic>
    </p:spTree>
    <p:extLst>
      <p:ext uri="{BB962C8B-B14F-4D97-AF65-F5344CB8AC3E}">
        <p14:creationId xmlns:p14="http://schemas.microsoft.com/office/powerpoint/2010/main" val="164534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76613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8609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et pa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77704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7" name="Afbeelding 6">
            <a:extLst>
              <a:ext uri="{FF2B5EF4-FFF2-40B4-BE49-F238E27FC236}">
                <a16:creationId xmlns:a16="http://schemas.microsoft.com/office/drawing/2014/main" id="{6C54E305-CB9D-4FC4-B5EE-56BDBDE7061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1924"/>
          <a:stretch/>
        </p:blipFill>
        <p:spPr>
          <a:xfrm>
            <a:off x="5690586" y="585136"/>
            <a:ext cx="5104856" cy="5796000"/>
          </a:xfrm>
          <a:prstGeom prst="rect">
            <a:avLst/>
          </a:prstGeom>
        </p:spPr>
      </p:pic>
    </p:spTree>
    <p:extLst>
      <p:ext uri="{BB962C8B-B14F-4D97-AF65-F5344CB8AC3E}">
        <p14:creationId xmlns:p14="http://schemas.microsoft.com/office/powerpoint/2010/main" val="192488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10" name="Afbeelding 9">
            <a:extLst>
              <a:ext uri="{FF2B5EF4-FFF2-40B4-BE49-F238E27FC236}">
                <a16:creationId xmlns:a16="http://schemas.microsoft.com/office/drawing/2014/main" id="{4F9BC8E7-7983-4765-9735-1F7107557A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8847" y="826475"/>
            <a:ext cx="5832000" cy="5832000"/>
          </a:xfrm>
          <a:prstGeom prst="rect">
            <a:avLst/>
          </a:prstGeom>
        </p:spPr>
      </p:pic>
    </p:spTree>
    <p:extLst>
      <p:ext uri="{BB962C8B-B14F-4D97-AF65-F5344CB8AC3E}">
        <p14:creationId xmlns:p14="http://schemas.microsoft.com/office/powerpoint/2010/main" val="169482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8" name="Afbeelding 7">
            <a:extLst>
              <a:ext uri="{FF2B5EF4-FFF2-40B4-BE49-F238E27FC236}">
                <a16:creationId xmlns:a16="http://schemas.microsoft.com/office/drawing/2014/main" id="{94F967AB-7EF2-48E6-A6F9-2FBABCE55B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4129" y="587211"/>
            <a:ext cx="6134264" cy="6134264"/>
          </a:xfrm>
          <a:prstGeom prst="rect">
            <a:avLst/>
          </a:prstGeom>
        </p:spPr>
      </p:pic>
      <p:pic>
        <p:nvPicPr>
          <p:cNvPr id="9" name="Afbeelding 8">
            <a:extLst>
              <a:ext uri="{FF2B5EF4-FFF2-40B4-BE49-F238E27FC236}">
                <a16:creationId xmlns:a16="http://schemas.microsoft.com/office/drawing/2014/main" id="{56C95E13-39A3-4926-894D-5100C285F0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43262" y="587211"/>
            <a:ext cx="6134264" cy="6134264"/>
          </a:xfrm>
          <a:prstGeom prst="rect">
            <a:avLst/>
          </a:prstGeom>
        </p:spPr>
      </p:pic>
    </p:spTree>
    <p:extLst>
      <p:ext uri="{BB962C8B-B14F-4D97-AF65-F5344CB8AC3E}">
        <p14:creationId xmlns:p14="http://schemas.microsoft.com/office/powerpoint/2010/main" val="136270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ind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3930633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tx1"/>
                </a:solidFill>
              </a:defRPr>
            </a:lvl1pPr>
          </a:lstStyle>
          <a:p>
            <a:r>
              <a:rPr lang="nl-NL"/>
              <a:t>Klik om de stijl te bewerken</a:t>
            </a:r>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343B65EB-9FDF-4830-AF0E-7F0AAC093151}" type="datetimeFigureOut">
              <a:rPr lang="nl-NL" smtClean="0"/>
              <a:t>14-9-2020</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263103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B65EB-9FDF-4830-AF0E-7F0AAC093151}" type="datetimeFigureOut">
              <a:rPr lang="nl-NL" smtClean="0"/>
              <a:t>14-9-2020</a:t>
            </a:fld>
            <a:endParaRPr lang="nl-NL"/>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6E6B-2EC4-403B-B862-78C299F44D90}" type="slidenum">
              <a:rPr lang="nl-NL" smtClean="0"/>
              <a:t>‹nr.›</a:t>
            </a:fld>
            <a:endParaRPr lang="nl-NL"/>
          </a:p>
        </p:txBody>
      </p:sp>
    </p:spTree>
    <p:extLst>
      <p:ext uri="{BB962C8B-B14F-4D97-AF65-F5344CB8AC3E}">
        <p14:creationId xmlns:p14="http://schemas.microsoft.com/office/powerpoint/2010/main" val="2241113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5" r:id="rId4"/>
    <p:sldLayoutId id="2147483662" r:id="rId5"/>
    <p:sldLayoutId id="2147483661" r:id="rId6"/>
    <p:sldLayoutId id="2147483660"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B65EB-9FDF-4830-AF0E-7F0AAC093151}" type="datetimeFigureOut">
              <a:rPr lang="nl-NL" smtClean="0"/>
              <a:t>14-9-2020</a:t>
            </a:fld>
            <a:endParaRPr lang="nl-NL"/>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6E6B-2EC4-403B-B862-78C299F44D90}" type="slidenum">
              <a:rPr lang="nl-NL" smtClean="0"/>
              <a:t>‹nr.›</a:t>
            </a:fld>
            <a:endParaRPr lang="nl-NL"/>
          </a:p>
        </p:txBody>
      </p:sp>
    </p:spTree>
    <p:extLst>
      <p:ext uri="{BB962C8B-B14F-4D97-AF65-F5344CB8AC3E}">
        <p14:creationId xmlns:p14="http://schemas.microsoft.com/office/powerpoint/2010/main" val="363843609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71" r:id="rId4"/>
    <p:sldLayoutId id="2147483672" r:id="rId5"/>
    <p:sldLayoutId id="214748367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tx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tx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tx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tx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newsround/news/watch_newsround" TargetMode="External"/><Relationship Id="rId2" Type="http://schemas.openxmlformats.org/officeDocument/2006/relationships/hyperlink" Target="https://learnenglishteens.britishcouncil.org/skills"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quizlet.com/" TargetMode="External"/><Relationship Id="rId2" Type="http://schemas.openxmlformats.org/officeDocument/2006/relationships/hyperlink" Target="https://wrts.nl/"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wrts.nl/" TargetMode="External"/><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hyperlink" Target="https://quizlet.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gendaweb.org/" TargetMode="External"/><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B7582-43F6-4E37-BB4C-F8A348AA9786}"/>
              </a:ext>
            </a:extLst>
          </p:cNvPr>
          <p:cNvSpPr>
            <a:spLocks noGrp="1"/>
          </p:cNvSpPr>
          <p:nvPr>
            <p:ph type="ctrTitle"/>
          </p:nvPr>
        </p:nvSpPr>
        <p:spPr>
          <a:xfrm>
            <a:off x="1289718" y="1990164"/>
            <a:ext cx="9756000" cy="3155577"/>
          </a:xfrm>
        </p:spPr>
        <p:txBody>
          <a:bodyPr/>
          <a:lstStyle/>
          <a:p>
            <a:r>
              <a:rPr lang="nl-NL" sz="4000" dirty="0">
                <a:latin typeface="Arial" panose="020B0604020202020204" pitchFamily="34" charset="0"/>
                <a:cs typeface="Arial" panose="020B0604020202020204" pitchFamily="34" charset="0"/>
              </a:rPr>
              <a:t>Studie- en vakvaardigheden voor </a:t>
            </a:r>
            <a:br>
              <a:rPr lang="nl-NL" sz="4000" dirty="0">
                <a:latin typeface="Arial" panose="020B0604020202020204" pitchFamily="34" charset="0"/>
                <a:cs typeface="Arial" panose="020B0604020202020204" pitchFamily="34" charset="0"/>
              </a:rPr>
            </a:br>
            <a:r>
              <a:rPr lang="nl-NL" sz="6000" b="1" dirty="0">
                <a:latin typeface="Arial" panose="020B0604020202020204" pitchFamily="34" charset="0"/>
                <a:cs typeface="Arial" panose="020B0604020202020204" pitchFamily="34" charset="0"/>
              </a:rPr>
              <a:t>Engels</a:t>
            </a:r>
            <a:br>
              <a:rPr lang="nl-NL" sz="6000" b="1" dirty="0">
                <a:latin typeface="Arial" panose="020B0604020202020204" pitchFamily="34" charset="0"/>
                <a:cs typeface="Arial" panose="020B0604020202020204" pitchFamily="34" charset="0"/>
              </a:rPr>
            </a:br>
            <a:br>
              <a:rPr lang="nl-NL" sz="6000" b="1" dirty="0">
                <a:latin typeface="Arial" panose="020B0604020202020204" pitchFamily="34" charset="0"/>
                <a:cs typeface="Arial" panose="020B0604020202020204" pitchFamily="34" charset="0"/>
              </a:rPr>
            </a:br>
            <a:r>
              <a:rPr lang="nl-NL" sz="3000" dirty="0"/>
              <a:t>Hoe leer ik voor Engels?</a:t>
            </a:r>
            <a:br>
              <a:rPr lang="nl-NL" sz="3000" dirty="0"/>
            </a:br>
            <a:r>
              <a:rPr lang="nl-NL" sz="3000" dirty="0"/>
              <a:t>Een overzicht van verschillende leerstrategieën</a:t>
            </a:r>
            <a:endParaRPr lang="nl-NL"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892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22729" y="1663908"/>
            <a:ext cx="11170024" cy="4987904"/>
          </a:xfrm>
        </p:spPr>
        <p:txBody>
          <a:bodyPr>
            <a:normAutofit lnSpcReduction="10000"/>
          </a:bodyPr>
          <a:lstStyle/>
          <a:p>
            <a:pPr marL="717550" lvl="0" indent="-717550"/>
            <a:r>
              <a:rPr lang="nl-NL" sz="3200" dirty="0">
                <a:latin typeface="Arial" panose="020B0604020202020204" pitchFamily="34" charset="0"/>
                <a:cs typeface="Arial" panose="020B0604020202020204" pitchFamily="34" charset="0"/>
              </a:rPr>
              <a:t>Lees in het Engels (boeken, tijdschriften, artikelen online)</a:t>
            </a:r>
          </a:p>
          <a:p>
            <a:pPr marL="717550" lvl="0" indent="-717550"/>
            <a:r>
              <a:rPr lang="nl-NL" sz="3200" dirty="0">
                <a:latin typeface="Arial" panose="020B0604020202020204" pitchFamily="34" charset="0"/>
                <a:cs typeface="Arial" panose="020B0604020202020204" pitchFamily="34" charset="0"/>
              </a:rPr>
              <a:t>Kijk veel Engelse TV, films en YouTube (met Engelse ondertiteling)</a:t>
            </a:r>
            <a:endParaRPr lang="en-US" sz="3200" dirty="0">
              <a:latin typeface="Arial" panose="020B0604020202020204" pitchFamily="34" charset="0"/>
              <a:cs typeface="Arial" panose="020B0604020202020204" pitchFamily="34" charset="0"/>
            </a:endParaRPr>
          </a:p>
          <a:p>
            <a:pPr marL="717550" lvl="0" indent="-717550"/>
            <a:r>
              <a:rPr lang="nl-NL" sz="3200" dirty="0">
                <a:latin typeface="Arial" panose="020B0604020202020204" pitchFamily="34" charset="0"/>
                <a:cs typeface="Arial" panose="020B0604020202020204" pitchFamily="34" charset="0"/>
              </a:rPr>
              <a:t>Speel computerspelletjes in het Engels (met mate!!)</a:t>
            </a:r>
          </a:p>
          <a:p>
            <a:pPr marL="717550" lvl="0" indent="-717550"/>
            <a:r>
              <a:rPr lang="nl-NL" sz="3200" dirty="0">
                <a:latin typeface="Arial" panose="020B0604020202020204" pitchFamily="34" charset="0"/>
                <a:cs typeface="Arial" panose="020B0604020202020204" pitchFamily="34" charset="0"/>
              </a:rPr>
              <a:t>Luister Engelse podcasts of audioboeken</a:t>
            </a:r>
            <a:endParaRPr lang="en-US" sz="3200" dirty="0">
              <a:latin typeface="Arial" panose="020B0604020202020204" pitchFamily="34" charset="0"/>
              <a:cs typeface="Arial" panose="020B0604020202020204" pitchFamily="34" charset="0"/>
            </a:endParaRPr>
          </a:p>
          <a:p>
            <a:pPr marL="717550" lvl="0" indent="-717550"/>
            <a:r>
              <a:rPr lang="nl-NL" sz="3200" dirty="0">
                <a:latin typeface="Arial" panose="020B0604020202020204" pitchFamily="34" charset="0"/>
                <a:cs typeface="Arial" panose="020B0604020202020204" pitchFamily="34" charset="0"/>
              </a:rPr>
              <a:t>Probeer onderling of thuis eens in het Engels te kletsen</a:t>
            </a:r>
          </a:p>
          <a:p>
            <a:pPr marL="717550" lvl="0" indent="-717550"/>
            <a:r>
              <a:rPr lang="nl-NL" sz="3200" dirty="0">
                <a:latin typeface="Arial" panose="020B0604020202020204" pitchFamily="34" charset="0"/>
                <a:cs typeface="Arial" panose="020B0604020202020204" pitchFamily="34" charset="0"/>
              </a:rPr>
              <a:t>Oefen je vaardigheden op </a:t>
            </a:r>
            <a:r>
              <a:rPr lang="nl-NL" sz="3200" dirty="0">
                <a:latin typeface="Arial" panose="020B0604020202020204" pitchFamily="34" charset="0"/>
                <a:cs typeface="Arial" panose="020B0604020202020204" pitchFamily="34" charset="0"/>
                <a:hlinkClick r:id="rId2"/>
              </a:rPr>
              <a:t>https://learnenglishteens.britishcouncil.org/skills</a:t>
            </a:r>
            <a:endParaRPr lang="nl-NL" sz="3200" dirty="0">
              <a:latin typeface="Arial" panose="020B0604020202020204" pitchFamily="34" charset="0"/>
              <a:cs typeface="Arial" panose="020B0604020202020204" pitchFamily="34" charset="0"/>
            </a:endParaRPr>
          </a:p>
          <a:p>
            <a:pPr marL="717550" lvl="0" indent="-717550"/>
            <a:r>
              <a:rPr lang="nl-NL" sz="3200" dirty="0">
                <a:latin typeface="Arial" panose="020B0604020202020204" pitchFamily="34" charset="0"/>
                <a:cs typeface="Arial" panose="020B0604020202020204" pitchFamily="34" charset="0"/>
              </a:rPr>
              <a:t>Kijk een Engels programma (bijvoorbeeld </a:t>
            </a:r>
            <a:r>
              <a:rPr lang="nl-NL" sz="3200" dirty="0" err="1">
                <a:latin typeface="Arial" panose="020B0604020202020204" pitchFamily="34" charset="0"/>
                <a:cs typeface="Arial" panose="020B0604020202020204" pitchFamily="34" charset="0"/>
                <a:hlinkClick r:id="rId3"/>
              </a:rPr>
              <a:t>Newsround</a:t>
            </a:r>
            <a:r>
              <a:rPr lang="nl-NL" sz="3200" dirty="0">
                <a:latin typeface="Arial" panose="020B0604020202020204" pitchFamily="34" charset="0"/>
                <a:cs typeface="Arial" panose="020B0604020202020204" pitchFamily="34" charset="0"/>
              </a:rPr>
              <a:t>) en vertel daarna kort waar het over gaat</a:t>
            </a:r>
            <a:endParaRPr lang="nl-NL" sz="4400" dirty="0">
              <a:solidFill>
                <a:schemeClr val="tx1"/>
              </a:solidFill>
            </a:endParaRPr>
          </a:p>
        </p:txBody>
      </p:sp>
      <p:sp>
        <p:nvSpPr>
          <p:cNvPr id="5" name="Titel 3">
            <a:extLst>
              <a:ext uri="{FF2B5EF4-FFF2-40B4-BE49-F238E27FC236}">
                <a16:creationId xmlns:a16="http://schemas.microsoft.com/office/drawing/2014/main" id="{ACB76DFE-DDA3-43C8-85D7-E800FD9C5C62}"/>
              </a:ext>
            </a:extLst>
          </p:cNvPr>
          <p:cNvSpPr txBox="1">
            <a:spLocks/>
          </p:cNvSpPr>
          <p:nvPr/>
        </p:nvSpPr>
        <p:spPr>
          <a:xfrm>
            <a:off x="2438092" y="307908"/>
            <a:ext cx="8744570" cy="681443"/>
          </a:xfrm>
          <a:prstGeom prst="rect">
            <a:avLst/>
          </a:prstGeom>
          <a:solidFill>
            <a:srgbClr val="008BD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9875" indent="-7938">
              <a:lnSpc>
                <a:spcPct val="100000"/>
              </a:lnSpc>
            </a:pPr>
            <a:r>
              <a:rPr lang="nl-NL" sz="4000" b="1" dirty="0">
                <a:solidFill>
                  <a:schemeClr val="bg1"/>
                </a:solidFill>
                <a:latin typeface="Arial" panose="020B0604020202020204" pitchFamily="34" charset="0"/>
                <a:cs typeface="Arial" panose="020B0604020202020204" pitchFamily="34" charset="0"/>
              </a:rPr>
              <a:t>VAARDIGHEDEN ENGELS</a:t>
            </a:r>
          </a:p>
        </p:txBody>
      </p:sp>
    </p:spTree>
    <p:extLst>
      <p:ext uri="{BB962C8B-B14F-4D97-AF65-F5344CB8AC3E}">
        <p14:creationId xmlns:p14="http://schemas.microsoft.com/office/powerpoint/2010/main" val="1184899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a:extLst>
              <a:ext uri="{FF2B5EF4-FFF2-40B4-BE49-F238E27FC236}">
                <a16:creationId xmlns:a16="http://schemas.microsoft.com/office/drawing/2014/main" id="{F0B7359A-3352-423D-B631-412BB359C7FD}"/>
              </a:ext>
            </a:extLst>
          </p:cNvPr>
          <p:cNvPicPr>
            <a:picLocks noGrp="1" noChangeAspect="1"/>
          </p:cNvPicPr>
          <p:nvPr>
            <p:ph idx="1"/>
          </p:nvPr>
        </p:nvPicPr>
        <p:blipFill rotWithShape="1">
          <a:blip r:embed="rId2"/>
          <a:srcRect l="1" t="4105" r="7692" b="5184"/>
          <a:stretch/>
        </p:blipFill>
        <p:spPr>
          <a:xfrm>
            <a:off x="180765" y="160833"/>
            <a:ext cx="11830469" cy="6536334"/>
          </a:xfrm>
          <a:prstGeom prst="rect">
            <a:avLst/>
          </a:prstGeom>
        </p:spPr>
      </p:pic>
    </p:spTree>
    <p:extLst>
      <p:ext uri="{BB962C8B-B14F-4D97-AF65-F5344CB8AC3E}">
        <p14:creationId xmlns:p14="http://schemas.microsoft.com/office/powerpoint/2010/main" val="3401158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872A9DD-1D2E-4348-85C9-423D445944E3}"/>
              </a:ext>
            </a:extLst>
          </p:cNvPr>
          <p:cNvSpPr>
            <a:spLocks noGrp="1"/>
          </p:cNvSpPr>
          <p:nvPr>
            <p:ph idx="1"/>
          </p:nvPr>
        </p:nvSpPr>
        <p:spPr/>
        <p:txBody>
          <a:bodyPr/>
          <a:lstStyle/>
          <a:p>
            <a:endParaRPr lang="en-US"/>
          </a:p>
        </p:txBody>
      </p:sp>
      <p:pic>
        <p:nvPicPr>
          <p:cNvPr id="3" name="Afbeelding 2">
            <a:extLst>
              <a:ext uri="{FF2B5EF4-FFF2-40B4-BE49-F238E27FC236}">
                <a16:creationId xmlns:a16="http://schemas.microsoft.com/office/drawing/2014/main" id="{FAC64EC6-54F8-4A9B-94D5-489BCF2A88A1}"/>
              </a:ext>
            </a:extLst>
          </p:cNvPr>
          <p:cNvPicPr>
            <a:picLocks noChangeAspect="1"/>
          </p:cNvPicPr>
          <p:nvPr/>
        </p:nvPicPr>
        <p:blipFill rotWithShape="1">
          <a:blip r:embed="rId2"/>
          <a:srcRect l="1" t="4080" r="5153" b="5414"/>
          <a:stretch/>
        </p:blipFill>
        <p:spPr>
          <a:xfrm>
            <a:off x="172278" y="327074"/>
            <a:ext cx="11563643" cy="6203852"/>
          </a:xfrm>
          <a:prstGeom prst="rect">
            <a:avLst/>
          </a:prstGeom>
        </p:spPr>
      </p:pic>
    </p:spTree>
    <p:extLst>
      <p:ext uri="{BB962C8B-B14F-4D97-AF65-F5344CB8AC3E}">
        <p14:creationId xmlns:p14="http://schemas.microsoft.com/office/powerpoint/2010/main" val="441265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solidFill>
            <a:srgbClr val="008BD2"/>
          </a:solidFill>
        </p:spPr>
        <p:txBody>
          <a:bodyPr>
            <a:normAutofit/>
          </a:bodyPr>
          <a:lstStyle/>
          <a:p>
            <a:endParaRPr lang="nl-NL" sz="2400" dirty="0">
              <a:solidFill>
                <a:schemeClr val="tx1"/>
              </a:solidFill>
            </a:endParaRPr>
          </a:p>
          <a:p>
            <a:pPr marL="0" indent="0" algn="ctr">
              <a:lnSpc>
                <a:spcPct val="100000"/>
              </a:lnSpc>
              <a:spcBef>
                <a:spcPts val="0"/>
              </a:spcBef>
              <a:buNone/>
            </a:pPr>
            <a:r>
              <a:rPr lang="nl-NL" sz="3200" dirty="0">
                <a:latin typeface="Arial" panose="020B0604020202020204" pitchFamily="34" charset="0"/>
                <a:cs typeface="Arial" panose="020B0604020202020204" pitchFamily="34" charset="0"/>
              </a:rPr>
              <a:t>Vind altijd een manier die bij </a:t>
            </a:r>
            <a:r>
              <a:rPr lang="nl-NL" sz="3200">
                <a:latin typeface="Arial" panose="020B0604020202020204" pitchFamily="34" charset="0"/>
                <a:cs typeface="Arial" panose="020B0604020202020204" pitchFamily="34" charset="0"/>
              </a:rPr>
              <a:t>jou past. </a:t>
            </a:r>
            <a:endParaRPr lang="nl-NL" sz="3200" dirty="0">
              <a:latin typeface="Arial" panose="020B0604020202020204" pitchFamily="34" charset="0"/>
              <a:cs typeface="Arial" panose="020B0604020202020204" pitchFamily="34" charset="0"/>
            </a:endParaRPr>
          </a:p>
          <a:p>
            <a:pPr marL="0" indent="0" algn="ctr">
              <a:lnSpc>
                <a:spcPct val="100000"/>
              </a:lnSpc>
              <a:spcBef>
                <a:spcPts val="0"/>
              </a:spcBef>
              <a:buNone/>
            </a:pPr>
            <a:endParaRPr lang="nl-NL" sz="3200" dirty="0">
              <a:latin typeface="Arial" panose="020B0604020202020204" pitchFamily="34" charset="0"/>
              <a:cs typeface="Arial" panose="020B0604020202020204" pitchFamily="34" charset="0"/>
            </a:endParaRPr>
          </a:p>
          <a:p>
            <a:pPr marL="0" indent="0" algn="ctr">
              <a:lnSpc>
                <a:spcPct val="100000"/>
              </a:lnSpc>
              <a:spcBef>
                <a:spcPts val="0"/>
              </a:spcBef>
              <a:buNone/>
            </a:pPr>
            <a:r>
              <a:rPr lang="nl-NL" sz="3200" dirty="0">
                <a:latin typeface="Arial" panose="020B0604020202020204" pitchFamily="34" charset="0"/>
                <a:cs typeface="Arial" panose="020B0604020202020204" pitchFamily="34" charset="0"/>
              </a:rPr>
              <a:t>Ga naar je vakdocent op het moment dat je vastloopt. Samen kunnen we zoeken naar een oplossing!</a:t>
            </a:r>
          </a:p>
          <a:p>
            <a:pPr marL="0" indent="0">
              <a:lnSpc>
                <a:spcPct val="100000"/>
              </a:lnSpc>
              <a:spcBef>
                <a:spcPts val="0"/>
              </a:spcBef>
              <a:buNone/>
            </a:pPr>
            <a:endParaRPr lang="nl-NL" sz="3000" dirty="0"/>
          </a:p>
          <a:p>
            <a:pPr marL="0" indent="0" algn="ctr">
              <a:lnSpc>
                <a:spcPct val="100000"/>
              </a:lnSpc>
              <a:spcBef>
                <a:spcPts val="0"/>
              </a:spcBef>
              <a:buNone/>
            </a:pPr>
            <a:r>
              <a:rPr lang="nl-NL" sz="4000" b="1" dirty="0" err="1"/>
              <a:t>Good</a:t>
            </a:r>
            <a:r>
              <a:rPr lang="nl-NL" sz="4000" b="1" dirty="0"/>
              <a:t> </a:t>
            </a:r>
            <a:r>
              <a:rPr lang="nl-NL" sz="4000" b="1" dirty="0" err="1"/>
              <a:t>luck</a:t>
            </a:r>
            <a:r>
              <a:rPr lang="nl-NL" sz="4000" b="1" dirty="0"/>
              <a:t>!</a:t>
            </a:r>
          </a:p>
        </p:txBody>
      </p:sp>
      <p:sp>
        <p:nvSpPr>
          <p:cNvPr id="5" name="Titel 3">
            <a:extLst>
              <a:ext uri="{FF2B5EF4-FFF2-40B4-BE49-F238E27FC236}">
                <a16:creationId xmlns:a16="http://schemas.microsoft.com/office/drawing/2014/main" id="{25E1CE72-5F2B-4310-81B4-D1738E1D6748}"/>
              </a:ext>
            </a:extLst>
          </p:cNvPr>
          <p:cNvSpPr txBox="1">
            <a:spLocks/>
          </p:cNvSpPr>
          <p:nvPr/>
        </p:nvSpPr>
        <p:spPr>
          <a:xfrm>
            <a:off x="2438092" y="307909"/>
            <a:ext cx="8744570" cy="606492"/>
          </a:xfrm>
          <a:prstGeom prst="rect">
            <a:avLst/>
          </a:prstGeom>
          <a:solidFill>
            <a:srgbClr val="FF0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9875" indent="-7938">
              <a:lnSpc>
                <a:spcPct val="100000"/>
              </a:lnSpc>
            </a:pPr>
            <a:r>
              <a:rPr lang="nl-NL" sz="4000" b="1" dirty="0">
                <a:solidFill>
                  <a:schemeClr val="bg1"/>
                </a:solidFill>
                <a:latin typeface="Arial" panose="020B0604020202020204" pitchFamily="34" charset="0"/>
                <a:cs typeface="Arial" panose="020B0604020202020204" pitchFamily="34" charset="0"/>
              </a:rPr>
              <a:t>LET OP:</a:t>
            </a:r>
          </a:p>
        </p:txBody>
      </p:sp>
    </p:spTree>
    <p:extLst>
      <p:ext uri="{BB962C8B-B14F-4D97-AF65-F5344CB8AC3E}">
        <p14:creationId xmlns:p14="http://schemas.microsoft.com/office/powerpoint/2010/main" val="410930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050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E2F5C4CC-D479-4F85-BFE0-C691546D5759}"/>
              </a:ext>
            </a:extLst>
          </p:cNvPr>
          <p:cNvSpPr txBox="1"/>
          <p:nvPr/>
        </p:nvSpPr>
        <p:spPr>
          <a:xfrm>
            <a:off x="3227293" y="413986"/>
            <a:ext cx="7978589" cy="707886"/>
          </a:xfrm>
          <a:prstGeom prst="rect">
            <a:avLst/>
          </a:prstGeom>
          <a:solidFill>
            <a:srgbClr val="008BD2"/>
          </a:solidFill>
        </p:spPr>
        <p:txBody>
          <a:bodyPr wrap="square" rtlCol="0">
            <a:spAutoFit/>
          </a:bodyPr>
          <a:lstStyle/>
          <a:p>
            <a:pPr indent="179388"/>
            <a:r>
              <a:rPr lang="nl-NL" sz="4000" b="1" dirty="0">
                <a:solidFill>
                  <a:schemeClr val="bg1"/>
                </a:solidFill>
                <a:latin typeface="Arial" panose="020B0604020202020204" pitchFamily="34" charset="0"/>
                <a:cs typeface="Arial" panose="020B0604020202020204" pitchFamily="34" charset="0"/>
              </a:rPr>
              <a:t>INHOUD</a:t>
            </a:r>
            <a:endParaRPr lang="nl-NL" sz="1000" b="1" dirty="0">
              <a:solidFill>
                <a:schemeClr val="bg1"/>
              </a:solidFill>
              <a:latin typeface="Arial" panose="020B0604020202020204" pitchFamily="34" charset="0"/>
              <a:cs typeface="Arial" panose="020B0604020202020204" pitchFamily="34" charset="0"/>
            </a:endParaRPr>
          </a:p>
        </p:txBody>
      </p:sp>
      <p:sp>
        <p:nvSpPr>
          <p:cNvPr id="5" name="Tijdelijke aanduiding voor inhoud 2">
            <a:extLst>
              <a:ext uri="{FF2B5EF4-FFF2-40B4-BE49-F238E27FC236}">
                <a16:creationId xmlns:a16="http://schemas.microsoft.com/office/drawing/2014/main" id="{56DFCEE5-BC74-41C4-A786-B10CDE3676F0}"/>
              </a:ext>
            </a:extLst>
          </p:cNvPr>
          <p:cNvSpPr txBox="1">
            <a:spLocks/>
          </p:cNvSpPr>
          <p:nvPr/>
        </p:nvSpPr>
        <p:spPr>
          <a:xfrm>
            <a:off x="3209365" y="1075765"/>
            <a:ext cx="7923090" cy="50807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1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buFont typeface="+mj-lt"/>
              <a:buAutoNum type="arabicPeriod"/>
            </a:pPr>
            <a:endParaRPr lang="nl-NL" sz="3200" dirty="0">
              <a:latin typeface="Arial" panose="020B0604020202020204" pitchFamily="34" charset="0"/>
              <a:cs typeface="Arial" panose="020B0604020202020204" pitchFamily="34" charset="0"/>
            </a:endParaRPr>
          </a:p>
          <a:p>
            <a:pPr marL="742950" indent="-742950">
              <a:buFont typeface="+mj-lt"/>
              <a:buAutoNum type="arabicPeriod"/>
            </a:pPr>
            <a:r>
              <a:rPr lang="nl-NL" sz="3200" dirty="0" err="1"/>
              <a:t>Words</a:t>
            </a:r>
            <a:r>
              <a:rPr lang="nl-NL" sz="3200" dirty="0"/>
              <a:t> </a:t>
            </a:r>
            <a:r>
              <a:rPr lang="nl-NL" sz="3200" dirty="0" err="1"/>
              <a:t>and</a:t>
            </a:r>
            <a:r>
              <a:rPr lang="nl-NL" sz="3200" dirty="0"/>
              <a:t> </a:t>
            </a:r>
            <a:r>
              <a:rPr lang="nl-NL" sz="3200" dirty="0" err="1"/>
              <a:t>expressions</a:t>
            </a:r>
            <a:r>
              <a:rPr lang="nl-NL" sz="3200" dirty="0"/>
              <a:t> </a:t>
            </a:r>
            <a:br>
              <a:rPr lang="nl-NL" sz="3200" dirty="0"/>
            </a:br>
            <a:r>
              <a:rPr lang="nl-NL" sz="3200" dirty="0"/>
              <a:t>(woordjes en zinnetjes)</a:t>
            </a:r>
          </a:p>
          <a:p>
            <a:pPr marL="742950" indent="-742950">
              <a:buFont typeface="+mj-lt"/>
              <a:buAutoNum type="arabicPeriod"/>
            </a:pPr>
            <a:endParaRPr lang="nl-NL" sz="3200" dirty="0">
              <a:latin typeface="Arial" panose="020B0604020202020204" pitchFamily="34" charset="0"/>
              <a:cs typeface="Arial" panose="020B0604020202020204" pitchFamily="34" charset="0"/>
            </a:endParaRPr>
          </a:p>
          <a:p>
            <a:pPr marL="742950" indent="-742950">
              <a:buFont typeface="+mj-lt"/>
              <a:buAutoNum type="arabicPeriod"/>
            </a:pPr>
            <a:r>
              <a:rPr lang="nl-NL" sz="3200" dirty="0" err="1"/>
              <a:t>Grammar</a:t>
            </a:r>
            <a:r>
              <a:rPr lang="nl-NL" sz="3200" dirty="0"/>
              <a:t> </a:t>
            </a:r>
            <a:br>
              <a:rPr lang="nl-NL" sz="3200" dirty="0"/>
            </a:br>
            <a:r>
              <a:rPr lang="nl-NL" sz="3200" dirty="0"/>
              <a:t>(grammatica, taalregels)</a:t>
            </a:r>
          </a:p>
          <a:p>
            <a:pPr marL="742950" indent="-742950">
              <a:buFont typeface="+mj-lt"/>
              <a:buAutoNum type="arabicPeriod"/>
            </a:pPr>
            <a:endParaRPr lang="nl-NL" sz="3200" dirty="0">
              <a:latin typeface="Arial" panose="020B0604020202020204" pitchFamily="34" charset="0"/>
              <a:cs typeface="Arial" panose="020B0604020202020204" pitchFamily="34" charset="0"/>
            </a:endParaRPr>
          </a:p>
          <a:p>
            <a:pPr marL="742950" indent="-742950">
              <a:buFont typeface="+mj-lt"/>
              <a:buAutoNum type="arabicPeriod"/>
            </a:pPr>
            <a:r>
              <a:rPr lang="nl-NL" sz="3200" dirty="0"/>
              <a:t>Extra oefenen: methode</a:t>
            </a:r>
          </a:p>
          <a:p>
            <a:pPr marL="742950" indent="-742950">
              <a:buFont typeface="+mj-lt"/>
              <a:buAutoNum type="arabicPeriod"/>
            </a:pPr>
            <a:endParaRPr lang="nl-NL" sz="3200" dirty="0">
              <a:latin typeface="Arial" panose="020B0604020202020204" pitchFamily="34" charset="0"/>
              <a:cs typeface="Arial" panose="020B0604020202020204" pitchFamily="34" charset="0"/>
            </a:endParaRPr>
          </a:p>
          <a:p>
            <a:pPr marL="742950" indent="-742950">
              <a:buFont typeface="+mj-lt"/>
              <a:buAutoNum type="arabicPeriod"/>
            </a:pPr>
            <a:r>
              <a:rPr lang="nl-NL" sz="3200" dirty="0">
                <a:latin typeface="Arial" panose="020B0604020202020204" pitchFamily="34" charset="0"/>
                <a:cs typeface="Arial" panose="020B0604020202020204" pitchFamily="34" charset="0"/>
              </a:rPr>
              <a:t>Vaardigheden</a:t>
            </a:r>
          </a:p>
        </p:txBody>
      </p:sp>
    </p:spTree>
    <p:extLst>
      <p:ext uri="{BB962C8B-B14F-4D97-AF65-F5344CB8AC3E}">
        <p14:creationId xmlns:p14="http://schemas.microsoft.com/office/powerpoint/2010/main" val="412462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17468AB-E145-4FAD-A29B-C8C214EAB563}"/>
              </a:ext>
            </a:extLst>
          </p:cNvPr>
          <p:cNvSpPr>
            <a:spLocks noGrp="1"/>
          </p:cNvSpPr>
          <p:nvPr>
            <p:ph idx="1"/>
          </p:nvPr>
        </p:nvSpPr>
        <p:spPr>
          <a:xfrm>
            <a:off x="935562" y="1667436"/>
            <a:ext cx="10288250" cy="4919674"/>
          </a:xfrm>
        </p:spPr>
        <p:txBody>
          <a:bodyPr>
            <a:noAutofit/>
          </a:bodyPr>
          <a:lstStyle/>
          <a:p>
            <a:pPr marL="0" indent="0">
              <a:lnSpc>
                <a:spcPct val="100000"/>
              </a:lnSpc>
              <a:spcBef>
                <a:spcPts val="0"/>
              </a:spcBef>
              <a:buNone/>
            </a:pPr>
            <a:r>
              <a:rPr lang="nl-NL" sz="3200" b="1" dirty="0">
                <a:solidFill>
                  <a:schemeClr val="tx1"/>
                </a:solidFill>
                <a:latin typeface="Arial" panose="020B0604020202020204" pitchFamily="34" charset="0"/>
                <a:cs typeface="Arial" panose="020B0604020202020204" pitchFamily="34" charset="0"/>
              </a:rPr>
              <a:t>Voor het leren van woordjes bestaan verschillende manieren</a:t>
            </a:r>
          </a:p>
          <a:p>
            <a:pPr marL="0" indent="0">
              <a:lnSpc>
                <a:spcPct val="100000"/>
              </a:lnSpc>
              <a:spcBef>
                <a:spcPts val="0"/>
              </a:spcBef>
              <a:buNone/>
            </a:pPr>
            <a:endParaRPr lang="nl-NL" sz="1200" b="1" dirty="0">
              <a:solidFill>
                <a:schemeClr val="tx1"/>
              </a:solidFill>
              <a:latin typeface="Arial" panose="020B0604020202020204" pitchFamily="34" charset="0"/>
              <a:cs typeface="Arial" panose="020B0604020202020204" pitchFamily="34" charset="0"/>
            </a:endParaRPr>
          </a:p>
          <a:p>
            <a:pPr marL="717550" indent="-717550">
              <a:lnSpc>
                <a:spcPct val="100000"/>
              </a:lnSpc>
              <a:spcBef>
                <a:spcPts val="0"/>
              </a:spcBef>
            </a:pPr>
            <a:r>
              <a:rPr lang="nl-NL" sz="3200" dirty="0">
                <a:solidFill>
                  <a:schemeClr val="tx1"/>
                </a:solidFill>
                <a:latin typeface="Arial" panose="020B0604020202020204" pitchFamily="34" charset="0"/>
                <a:cs typeface="Arial" panose="020B0604020202020204" pitchFamily="34" charset="0"/>
              </a:rPr>
              <a:t>Vaak overlezen</a:t>
            </a:r>
          </a:p>
          <a:p>
            <a:pPr marL="717550" indent="-717550">
              <a:lnSpc>
                <a:spcPct val="100000"/>
              </a:lnSpc>
              <a:spcBef>
                <a:spcPts val="0"/>
              </a:spcBef>
            </a:pPr>
            <a:r>
              <a:rPr lang="nl-NL" sz="3200" dirty="0">
                <a:solidFill>
                  <a:schemeClr val="tx1"/>
                </a:solidFill>
                <a:latin typeface="Arial" panose="020B0604020202020204" pitchFamily="34" charset="0"/>
                <a:cs typeface="Arial" panose="020B0604020202020204" pitchFamily="34" charset="0"/>
              </a:rPr>
              <a:t>Engelse woordjes overschrijven (spelling)</a:t>
            </a:r>
          </a:p>
          <a:p>
            <a:pPr marL="717550" indent="-717550">
              <a:lnSpc>
                <a:spcPct val="100000"/>
              </a:lnSpc>
              <a:spcBef>
                <a:spcPts val="0"/>
              </a:spcBef>
            </a:pPr>
            <a:r>
              <a:rPr lang="nl-NL" sz="3200" dirty="0">
                <a:solidFill>
                  <a:schemeClr val="tx1"/>
                </a:solidFill>
                <a:latin typeface="Arial" panose="020B0604020202020204" pitchFamily="34" charset="0"/>
                <a:cs typeface="Arial" panose="020B0604020202020204" pitchFamily="34" charset="0"/>
              </a:rPr>
              <a:t>Vertaling afdekken en mondeling vertalen en/of opschrijven</a:t>
            </a:r>
          </a:p>
          <a:p>
            <a:pPr marL="717550" indent="-717550">
              <a:lnSpc>
                <a:spcPct val="100000"/>
              </a:lnSpc>
              <a:spcBef>
                <a:spcPts val="0"/>
              </a:spcBef>
            </a:pPr>
            <a:r>
              <a:rPr lang="nl-NL" sz="3200" dirty="0">
                <a:solidFill>
                  <a:schemeClr val="tx1"/>
                </a:solidFill>
                <a:latin typeface="Arial" panose="020B0604020202020204" pitchFamily="34" charset="0"/>
                <a:cs typeface="Arial" panose="020B0604020202020204" pitchFamily="34" charset="0"/>
              </a:rPr>
              <a:t>Flitskaartjes maken</a:t>
            </a:r>
          </a:p>
          <a:p>
            <a:pPr marL="717550" indent="-717550">
              <a:lnSpc>
                <a:spcPct val="100000"/>
              </a:lnSpc>
              <a:spcBef>
                <a:spcPts val="0"/>
              </a:spcBef>
            </a:pPr>
            <a:r>
              <a:rPr lang="nl-NL" sz="3200" dirty="0">
                <a:solidFill>
                  <a:schemeClr val="tx1"/>
                </a:solidFill>
                <a:latin typeface="Arial" panose="020B0604020202020204" pitchFamily="34" charset="0"/>
                <a:cs typeface="Arial" panose="020B0604020202020204" pitchFamily="34" charset="0"/>
              </a:rPr>
              <a:t>Laat je mondeling en/of schriftelijk overhoren</a:t>
            </a:r>
          </a:p>
        </p:txBody>
      </p:sp>
      <p:sp>
        <p:nvSpPr>
          <p:cNvPr id="2" name="Tekstvak 1"/>
          <p:cNvSpPr txBox="1"/>
          <p:nvPr/>
        </p:nvSpPr>
        <p:spPr>
          <a:xfrm>
            <a:off x="6918014" y="899704"/>
            <a:ext cx="4443942" cy="553998"/>
          </a:xfrm>
          <a:prstGeom prst="rect">
            <a:avLst/>
          </a:prstGeom>
          <a:noFill/>
        </p:spPr>
        <p:txBody>
          <a:bodyPr wrap="square" rtlCol="0">
            <a:spAutoFit/>
          </a:bodyPr>
          <a:lstStyle/>
          <a:p>
            <a:r>
              <a:rPr lang="nl-NL" sz="3000" b="1" dirty="0"/>
              <a:t>(woordjes en zinnetjes)</a:t>
            </a:r>
          </a:p>
        </p:txBody>
      </p:sp>
      <p:sp>
        <p:nvSpPr>
          <p:cNvPr id="5" name="Titel 3">
            <a:extLst>
              <a:ext uri="{FF2B5EF4-FFF2-40B4-BE49-F238E27FC236}">
                <a16:creationId xmlns:a16="http://schemas.microsoft.com/office/drawing/2014/main" id="{1F4AD6D7-2055-4CD0-A1B2-D58B7CE42764}"/>
              </a:ext>
            </a:extLst>
          </p:cNvPr>
          <p:cNvSpPr txBox="1">
            <a:spLocks/>
          </p:cNvSpPr>
          <p:nvPr/>
        </p:nvSpPr>
        <p:spPr>
          <a:xfrm>
            <a:off x="2438092" y="307908"/>
            <a:ext cx="8744570" cy="681443"/>
          </a:xfrm>
          <a:prstGeom prst="rect">
            <a:avLst/>
          </a:prstGeom>
          <a:solidFill>
            <a:srgbClr val="008BD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9875" indent="-7938">
              <a:lnSpc>
                <a:spcPct val="100000"/>
              </a:lnSpc>
            </a:pPr>
            <a:r>
              <a:rPr lang="en-US" sz="4000" b="1" dirty="0">
                <a:solidFill>
                  <a:schemeClr val="bg1"/>
                </a:solidFill>
                <a:latin typeface="Arial" panose="020B0604020202020204" pitchFamily="34" charset="0"/>
                <a:cs typeface="Arial" panose="020B0604020202020204" pitchFamily="34" charset="0"/>
              </a:rPr>
              <a:t>WORDS AND EXPRESSIONS</a:t>
            </a:r>
            <a:endParaRPr lang="nl-NL"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214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03DB3AB-CB49-4E62-B818-F60BF4659E78}"/>
              </a:ext>
            </a:extLst>
          </p:cNvPr>
          <p:cNvSpPr txBox="1"/>
          <p:nvPr/>
        </p:nvSpPr>
        <p:spPr>
          <a:xfrm>
            <a:off x="1049312" y="1661680"/>
            <a:ext cx="10128354" cy="4524315"/>
          </a:xfrm>
          <a:prstGeom prst="rect">
            <a:avLst/>
          </a:prstGeom>
          <a:noFill/>
        </p:spPr>
        <p:txBody>
          <a:bodyPr wrap="square">
            <a:spAutoFit/>
          </a:bodyPr>
          <a:lstStyle/>
          <a:p>
            <a:pPr marL="717550" indent="-717550">
              <a:lnSpc>
                <a:spcPct val="100000"/>
              </a:lnSpc>
              <a:spcBef>
                <a:spcPts val="0"/>
              </a:spcBef>
              <a:buFont typeface="Arial" panose="020B0604020202020204" pitchFamily="34" charset="0"/>
              <a:buChar char="•"/>
            </a:pPr>
            <a:r>
              <a:rPr lang="nl-NL" sz="3200" dirty="0">
                <a:solidFill>
                  <a:schemeClr val="tx1"/>
                </a:solidFill>
                <a:latin typeface="Arial" panose="020B0604020202020204" pitchFamily="34" charset="0"/>
                <a:cs typeface="Arial" panose="020B0604020202020204" pitchFamily="34" charset="0"/>
                <a:hlinkClick r:id="rId2"/>
              </a:rPr>
              <a:t>WRTS</a:t>
            </a:r>
            <a:r>
              <a:rPr lang="nl-NL" sz="3200" dirty="0">
                <a:solidFill>
                  <a:schemeClr val="tx1"/>
                </a:solidFill>
                <a:latin typeface="Arial" panose="020B0604020202020204" pitchFamily="34" charset="0"/>
                <a:cs typeface="Arial" panose="020B0604020202020204" pitchFamily="34" charset="0"/>
              </a:rPr>
              <a:t> en/of </a:t>
            </a:r>
            <a:r>
              <a:rPr lang="nl-NL" sz="3200" dirty="0" err="1">
                <a:solidFill>
                  <a:schemeClr val="tx1"/>
                </a:solidFill>
                <a:latin typeface="Arial" panose="020B0604020202020204" pitchFamily="34" charset="0"/>
                <a:cs typeface="Arial" panose="020B0604020202020204" pitchFamily="34" charset="0"/>
                <a:hlinkClick r:id="rId3"/>
              </a:rPr>
              <a:t>Quizlet</a:t>
            </a:r>
            <a:endParaRPr lang="nl-NL" sz="3200" dirty="0">
              <a:solidFill>
                <a:schemeClr val="tx1"/>
              </a:solidFill>
              <a:latin typeface="Arial" panose="020B0604020202020204" pitchFamily="34" charset="0"/>
              <a:cs typeface="Arial" panose="020B0604020202020204" pitchFamily="34" charset="0"/>
            </a:endParaRPr>
          </a:p>
          <a:p>
            <a:pPr marL="717550" indent="-717550">
              <a:lnSpc>
                <a:spcPct val="100000"/>
              </a:lnSpc>
              <a:spcBef>
                <a:spcPts val="0"/>
              </a:spcBef>
              <a:buFont typeface="Arial" panose="020B0604020202020204" pitchFamily="34" charset="0"/>
              <a:buChar char="•"/>
            </a:pPr>
            <a:r>
              <a:rPr lang="nl-NL" sz="3200" dirty="0">
                <a:solidFill>
                  <a:schemeClr val="tx1"/>
                </a:solidFill>
                <a:latin typeface="Arial" panose="020B0604020202020204" pitchFamily="34" charset="0"/>
                <a:cs typeface="Arial" panose="020B0604020202020204" pitchFamily="34" charset="0"/>
              </a:rPr>
              <a:t>Gebruik de zinnen die je moet leren in een gesprekje</a:t>
            </a:r>
          </a:p>
          <a:p>
            <a:pPr marL="717550" indent="-717550">
              <a:lnSpc>
                <a:spcPct val="100000"/>
              </a:lnSpc>
              <a:spcBef>
                <a:spcPts val="0"/>
              </a:spcBef>
              <a:buFont typeface="Arial" panose="020B0604020202020204" pitchFamily="34" charset="0"/>
              <a:buChar char="•"/>
            </a:pPr>
            <a:r>
              <a:rPr lang="nl-NL" sz="3200" dirty="0">
                <a:solidFill>
                  <a:schemeClr val="tx1"/>
                </a:solidFill>
                <a:latin typeface="Arial" panose="020B0604020202020204" pitchFamily="34" charset="0"/>
                <a:cs typeface="Arial" panose="020B0604020202020204" pitchFamily="34" charset="0"/>
              </a:rPr>
              <a:t>Maak kleine aanpassingen in de zinnen. Verander bijvoorbeeld het onderwerp of het hoofdwerkwoord.</a:t>
            </a:r>
          </a:p>
          <a:p>
            <a:pPr>
              <a:lnSpc>
                <a:spcPct val="100000"/>
              </a:lnSpc>
              <a:spcBef>
                <a:spcPts val="0"/>
              </a:spcBef>
            </a:pPr>
            <a:endParaRPr lang="nl-NL" sz="32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r>
              <a:rPr lang="nl-NL" sz="3200" b="1" dirty="0">
                <a:solidFill>
                  <a:srgbClr val="FF0000"/>
                </a:solidFill>
                <a:latin typeface="Arial" panose="020B0604020202020204" pitchFamily="34" charset="0"/>
                <a:cs typeface="Arial" panose="020B0604020202020204" pitchFamily="34" charset="0"/>
                <a:sym typeface="Wingdings" panose="05000000000000000000" pitchFamily="2" charset="2"/>
              </a:rPr>
              <a:t> Let op: </a:t>
            </a:r>
            <a:r>
              <a:rPr lang="nl-NL" sz="3200" dirty="0">
                <a:solidFill>
                  <a:schemeClr val="tx1"/>
                </a:solidFill>
                <a:latin typeface="Arial" panose="020B0604020202020204" pitchFamily="34" charset="0"/>
                <a:cs typeface="Arial" panose="020B0604020202020204" pitchFamily="34" charset="0"/>
                <a:sym typeface="Wingdings" panose="05000000000000000000" pitchFamily="2" charset="2"/>
              </a:rPr>
              <a:t>Maak een planning en leer niet te lang achter elkaar door. Het is beter de woordjes </a:t>
            </a:r>
            <a:r>
              <a:rPr lang="nl-NL" sz="3200" u="sng" dirty="0">
                <a:solidFill>
                  <a:schemeClr val="tx1"/>
                </a:solidFill>
                <a:latin typeface="Arial" panose="020B0604020202020204" pitchFamily="34" charset="0"/>
                <a:cs typeface="Arial" panose="020B0604020202020204" pitchFamily="34" charset="0"/>
                <a:sym typeface="Wingdings" panose="05000000000000000000" pitchFamily="2" charset="2"/>
              </a:rPr>
              <a:t>vaker</a:t>
            </a:r>
            <a:r>
              <a:rPr lang="nl-NL" sz="3200" dirty="0">
                <a:solidFill>
                  <a:schemeClr val="tx1"/>
                </a:solidFill>
                <a:latin typeface="Arial" panose="020B0604020202020204" pitchFamily="34" charset="0"/>
                <a:cs typeface="Arial" panose="020B0604020202020204" pitchFamily="34" charset="0"/>
                <a:sym typeface="Wingdings" panose="05000000000000000000" pitchFamily="2" charset="2"/>
              </a:rPr>
              <a:t> kort te herhalen.  </a:t>
            </a:r>
            <a:endParaRPr lang="nl-NL"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485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83410AAD-8C94-4344-AC5C-EBD5CC2B1690}"/>
              </a:ext>
            </a:extLst>
          </p:cNvPr>
          <p:cNvGraphicFramePr>
            <a:graphicFrameLocks noGrp="1"/>
          </p:cNvGraphicFramePr>
          <p:nvPr>
            <p:ph idx="1"/>
            <p:extLst>
              <p:ext uri="{D42A27DB-BD31-4B8C-83A1-F6EECF244321}">
                <p14:modId xmlns:p14="http://schemas.microsoft.com/office/powerpoint/2010/main" val="3237042310"/>
              </p:ext>
            </p:extLst>
          </p:nvPr>
        </p:nvGraphicFramePr>
        <p:xfrm>
          <a:off x="329784" y="1296706"/>
          <a:ext cx="10852879" cy="5164067"/>
        </p:xfrm>
        <a:graphic>
          <a:graphicData uri="http://schemas.openxmlformats.org/drawingml/2006/table">
            <a:tbl>
              <a:tblPr firstRow="1" firstCol="1" bandRow="1">
                <a:tableStyleId>{5C22544A-7EE6-4342-B048-85BDC9FD1C3A}</a:tableStyleId>
              </a:tblPr>
              <a:tblGrid>
                <a:gridCol w="824459">
                  <a:extLst>
                    <a:ext uri="{9D8B030D-6E8A-4147-A177-3AD203B41FA5}">
                      <a16:colId xmlns:a16="http://schemas.microsoft.com/office/drawing/2014/main" val="1009776100"/>
                    </a:ext>
                  </a:extLst>
                </a:gridCol>
                <a:gridCol w="779488">
                  <a:extLst>
                    <a:ext uri="{9D8B030D-6E8A-4147-A177-3AD203B41FA5}">
                      <a16:colId xmlns:a16="http://schemas.microsoft.com/office/drawing/2014/main" val="1477306215"/>
                    </a:ext>
                  </a:extLst>
                </a:gridCol>
                <a:gridCol w="985843">
                  <a:extLst>
                    <a:ext uri="{9D8B030D-6E8A-4147-A177-3AD203B41FA5}">
                      <a16:colId xmlns:a16="http://schemas.microsoft.com/office/drawing/2014/main" val="1765315416"/>
                    </a:ext>
                  </a:extLst>
                </a:gridCol>
                <a:gridCol w="2263044">
                  <a:extLst>
                    <a:ext uri="{9D8B030D-6E8A-4147-A177-3AD203B41FA5}">
                      <a16:colId xmlns:a16="http://schemas.microsoft.com/office/drawing/2014/main" val="3887563980"/>
                    </a:ext>
                  </a:extLst>
                </a:gridCol>
                <a:gridCol w="1399515">
                  <a:extLst>
                    <a:ext uri="{9D8B030D-6E8A-4147-A177-3AD203B41FA5}">
                      <a16:colId xmlns:a16="http://schemas.microsoft.com/office/drawing/2014/main" val="615318720"/>
                    </a:ext>
                  </a:extLst>
                </a:gridCol>
                <a:gridCol w="4600530">
                  <a:extLst>
                    <a:ext uri="{9D8B030D-6E8A-4147-A177-3AD203B41FA5}">
                      <a16:colId xmlns:a16="http://schemas.microsoft.com/office/drawing/2014/main" val="3910955809"/>
                    </a:ext>
                  </a:extLst>
                </a:gridCol>
              </a:tblGrid>
              <a:tr h="446450">
                <a:tc>
                  <a:txBody>
                    <a:bodyPr/>
                    <a:lstStyle/>
                    <a:p>
                      <a:pPr>
                        <a:lnSpc>
                          <a:spcPct val="100000"/>
                        </a:lnSpc>
                        <a:spcAft>
                          <a:spcPts val="0"/>
                        </a:spcAft>
                      </a:pPr>
                      <a:r>
                        <a:rPr lang="nl-NL" sz="1400">
                          <a:effectLst/>
                        </a:rPr>
                        <a:t>Week</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a:effectLst/>
                        </a:rPr>
                        <a:t>Datum</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a:effectLst/>
                        </a:rPr>
                        <a:t>Unit</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err="1">
                          <a:effectLst/>
                        </a:rPr>
                        <a:t>Words</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a:effectLst/>
                        </a:rPr>
                        <a:t>Expressions</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dirty="0">
                          <a:effectLst/>
                        </a:rPr>
                        <a:t>Hoe?</a:t>
                      </a:r>
                      <a:endParaRPr lang="en-US" sz="1400" dirty="0">
                        <a:effectLst/>
                      </a:endParaRPr>
                    </a:p>
                    <a:p>
                      <a:pPr>
                        <a:lnSpc>
                          <a:spcPct val="100000"/>
                        </a:lnSpc>
                        <a:spcAft>
                          <a:spcPts val="0"/>
                        </a:spcAft>
                      </a:pPr>
                      <a:r>
                        <a:rPr lang="nl-NL" sz="1400" dirty="0">
                          <a:effectLst/>
                        </a:rPr>
                        <a:t>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extLst>
                  <a:ext uri="{0D108BD9-81ED-4DB2-BD59-A6C34878D82A}">
                    <a16:rowId xmlns:a16="http://schemas.microsoft.com/office/drawing/2014/main" val="329725541"/>
                  </a:ext>
                </a:extLst>
              </a:tr>
              <a:tr h="899422">
                <a:tc>
                  <a:txBody>
                    <a:bodyPr/>
                    <a:lstStyle/>
                    <a:p>
                      <a:pPr>
                        <a:lnSpc>
                          <a:spcPct val="100000"/>
                        </a:lnSpc>
                        <a:spcAft>
                          <a:spcPts val="0"/>
                        </a:spcAft>
                      </a:pPr>
                      <a:r>
                        <a:rPr lang="nl-NL" sz="1400">
                          <a:effectLst/>
                        </a:rPr>
                        <a:t>1</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a:effectLst/>
                        </a:rPr>
                        <a:t>7 sept</a:t>
                      </a:r>
                      <a:endParaRPr lang="en-US" sz="1400">
                        <a:effectLst/>
                      </a:endParaRPr>
                    </a:p>
                    <a:p>
                      <a:pPr>
                        <a:lnSpc>
                          <a:spcPct val="100000"/>
                        </a:lnSpc>
                        <a:spcAft>
                          <a:spcPts val="0"/>
                        </a:spcAft>
                      </a:pPr>
                      <a:r>
                        <a:rPr lang="nl-NL" sz="1400">
                          <a:effectLst/>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a:effectLst/>
                        </a:rPr>
                        <a:t>1.2 + 1.3</a:t>
                      </a:r>
                      <a:endParaRPr lang="en-US" sz="1400">
                        <a:effectLst/>
                      </a:endParaRPr>
                    </a:p>
                    <a:p>
                      <a:pPr>
                        <a:lnSpc>
                          <a:spcPct val="100000"/>
                        </a:lnSpc>
                        <a:spcAft>
                          <a:spcPts val="0"/>
                        </a:spcAft>
                      </a:pPr>
                      <a:r>
                        <a:rPr lang="nl-NL" sz="1400">
                          <a:effectLst/>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err="1">
                          <a:effectLst/>
                        </a:rPr>
                        <a:t>Lesson</a:t>
                      </a:r>
                      <a:r>
                        <a:rPr lang="nl-NL" sz="1400">
                          <a:effectLst/>
                        </a:rPr>
                        <a:t> 2 (herhalen)</a:t>
                      </a:r>
                      <a:endParaRPr lang="en-US" sz="1400">
                        <a:effectLst/>
                      </a:endParaRPr>
                    </a:p>
                    <a:p>
                      <a:pPr>
                        <a:lnSpc>
                          <a:spcPct val="100000"/>
                        </a:lnSpc>
                        <a:spcAft>
                          <a:spcPts val="0"/>
                        </a:spcAft>
                      </a:pPr>
                      <a:r>
                        <a:rPr lang="nl-NL" sz="1400" err="1">
                          <a:effectLst/>
                        </a:rPr>
                        <a:t>Lesson</a:t>
                      </a:r>
                      <a:r>
                        <a:rPr lang="nl-NL" sz="1400">
                          <a:effectLst/>
                        </a:rPr>
                        <a:t> 3, blokje 1</a:t>
                      </a:r>
                      <a:endParaRPr lang="en-US" sz="1400">
                        <a:effectLst/>
                      </a:endParaRPr>
                    </a:p>
                    <a:p>
                      <a:pPr>
                        <a:lnSpc>
                          <a:spcPct val="100000"/>
                        </a:lnSpc>
                        <a:spcAft>
                          <a:spcPts val="0"/>
                        </a:spcAft>
                      </a:pPr>
                      <a:r>
                        <a:rPr lang="nl-NL" sz="1400">
                          <a:effectLst/>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a:effectLst/>
                        </a:rPr>
                        <a:t>A</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marL="342900" lvl="0" indent="-342900">
                        <a:lnSpc>
                          <a:spcPct val="100000"/>
                        </a:lnSpc>
                        <a:spcAft>
                          <a:spcPts val="0"/>
                        </a:spcAft>
                        <a:buFont typeface="Symbol" panose="05050102010706020507" pitchFamily="18" charset="2"/>
                        <a:buChar char=""/>
                      </a:pPr>
                      <a:r>
                        <a:rPr lang="nl-NL" sz="1400" dirty="0">
                          <a:effectLst/>
                        </a:rPr>
                        <a:t>overlezen</a:t>
                      </a:r>
                      <a:endParaRPr lang="en-US" sz="1400" dirty="0">
                        <a:effectLst/>
                      </a:endParaRPr>
                    </a:p>
                    <a:p>
                      <a:pPr marL="342900" lvl="0" indent="-342900">
                        <a:lnSpc>
                          <a:spcPct val="100000"/>
                        </a:lnSpc>
                        <a:spcAft>
                          <a:spcPts val="0"/>
                        </a:spcAft>
                        <a:buFont typeface="Symbol" panose="05050102010706020507" pitchFamily="18" charset="2"/>
                        <a:buChar char=""/>
                      </a:pPr>
                      <a:r>
                        <a:rPr lang="nl-NL" sz="1400" dirty="0">
                          <a:effectLst/>
                        </a:rPr>
                        <a:t>Engelse woordjes overschrijven (spelling!)</a:t>
                      </a:r>
                      <a:endParaRPr lang="en-US" sz="1400" dirty="0">
                        <a:effectLst/>
                      </a:endParaRPr>
                    </a:p>
                    <a:p>
                      <a:pPr marL="342900" lvl="0" indent="-342900">
                        <a:lnSpc>
                          <a:spcPct val="100000"/>
                        </a:lnSpc>
                        <a:spcAft>
                          <a:spcPts val="0"/>
                        </a:spcAft>
                        <a:buFont typeface="Symbol" panose="05050102010706020507" pitchFamily="18" charset="2"/>
                        <a:buChar char=""/>
                      </a:pPr>
                      <a:r>
                        <a:rPr lang="nl-NL" sz="1400" dirty="0">
                          <a:effectLst/>
                        </a:rPr>
                        <a:t>Vertaling afdekken en mondeling vertalen</a:t>
                      </a:r>
                      <a:endParaRPr lang="en-US" sz="1400" dirty="0">
                        <a:effectLst/>
                      </a:endParaRPr>
                    </a:p>
                    <a:p>
                      <a:pPr marL="342900" lvl="0" indent="-342900">
                        <a:lnSpc>
                          <a:spcPct val="100000"/>
                        </a:lnSpc>
                        <a:spcAft>
                          <a:spcPts val="0"/>
                        </a:spcAft>
                        <a:buFont typeface="Symbol" panose="05050102010706020507" pitchFamily="18" charset="2"/>
                        <a:buChar char=""/>
                      </a:pPr>
                      <a:r>
                        <a:rPr lang="nl-NL" sz="1400" dirty="0">
                          <a:effectLst/>
                        </a:rPr>
                        <a:t>Flashcards maken </a:t>
                      </a:r>
                      <a:r>
                        <a:rPr lang="nl-NL" sz="1400" dirty="0" err="1">
                          <a:effectLst/>
                        </a:rPr>
                        <a:t>lesson</a:t>
                      </a:r>
                      <a:r>
                        <a:rPr lang="nl-NL" sz="1400" dirty="0">
                          <a:effectLst/>
                        </a:rPr>
                        <a:t> 3 blokje 1</a:t>
                      </a:r>
                    </a:p>
                    <a:p>
                      <a:pPr marL="0" lvl="0" indent="0">
                        <a:lnSpc>
                          <a:spcPct val="100000"/>
                        </a:lnSpc>
                        <a:spcAft>
                          <a:spcPts val="0"/>
                        </a:spcAft>
                        <a:buFont typeface="Symbol" panose="05050102010706020507" pitchFamily="18" charset="2"/>
                        <a:buNone/>
                      </a:pP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80" marR="37980" marT="0" marB="0"/>
                </a:tc>
                <a:extLst>
                  <a:ext uri="{0D108BD9-81ED-4DB2-BD59-A6C34878D82A}">
                    <a16:rowId xmlns:a16="http://schemas.microsoft.com/office/drawing/2014/main" val="2069152892"/>
                  </a:ext>
                </a:extLst>
              </a:tr>
              <a:tr h="675472">
                <a:tc>
                  <a:txBody>
                    <a:bodyPr/>
                    <a:lstStyle/>
                    <a:p>
                      <a:pPr>
                        <a:lnSpc>
                          <a:spcPct val="100000"/>
                        </a:lnSpc>
                        <a:spcAft>
                          <a:spcPts val="0"/>
                        </a:spcAft>
                      </a:pPr>
                      <a:r>
                        <a:rPr lang="nl-NL" sz="1400">
                          <a:effectLst/>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a:effectLst/>
                        </a:rPr>
                        <a:t>8 sept</a:t>
                      </a:r>
                      <a:endParaRPr lang="en-US" sz="1400">
                        <a:effectLst/>
                      </a:endParaRPr>
                    </a:p>
                    <a:p>
                      <a:pPr>
                        <a:lnSpc>
                          <a:spcPct val="100000"/>
                        </a:lnSpc>
                        <a:spcAft>
                          <a:spcPts val="0"/>
                        </a:spcAft>
                      </a:pPr>
                      <a:r>
                        <a:rPr lang="nl-NL" sz="1400">
                          <a:effectLst/>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a:effectLst/>
                        </a:rPr>
                        <a:t>1.2 + 1.3</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err="1">
                          <a:effectLst/>
                        </a:rPr>
                        <a:t>Lesson</a:t>
                      </a:r>
                      <a:r>
                        <a:rPr lang="nl-NL" sz="1400">
                          <a:effectLst/>
                        </a:rPr>
                        <a:t> 2 (herhalen)</a:t>
                      </a:r>
                      <a:endParaRPr lang="en-US" sz="1400">
                        <a:effectLst/>
                      </a:endParaRPr>
                    </a:p>
                    <a:p>
                      <a:pPr>
                        <a:lnSpc>
                          <a:spcPct val="100000"/>
                        </a:lnSpc>
                        <a:spcAft>
                          <a:spcPts val="0"/>
                        </a:spcAft>
                      </a:pPr>
                      <a:r>
                        <a:rPr lang="nl-NL" sz="1400" err="1">
                          <a:effectLst/>
                        </a:rPr>
                        <a:t>Lesson</a:t>
                      </a:r>
                      <a:r>
                        <a:rPr lang="nl-NL" sz="1400">
                          <a:effectLst/>
                        </a:rPr>
                        <a:t> 3, blokje 1 </a:t>
                      </a:r>
                      <a:endParaRPr lang="en-US" sz="1400">
                        <a:effectLst/>
                      </a:endParaRPr>
                    </a:p>
                    <a:p>
                      <a:pPr>
                        <a:lnSpc>
                          <a:spcPct val="100000"/>
                        </a:lnSpc>
                        <a:spcAft>
                          <a:spcPts val="0"/>
                        </a:spcAft>
                      </a:pPr>
                      <a:r>
                        <a:rPr lang="nl-NL" sz="1400">
                          <a:effectLst/>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a:effectLst/>
                        </a:rPr>
                        <a:t>A + B</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marL="0" lvl="0" indent="-342900">
                        <a:lnSpc>
                          <a:spcPct val="100000"/>
                        </a:lnSpc>
                        <a:spcAft>
                          <a:spcPts val="0"/>
                        </a:spcAft>
                        <a:buFont typeface="Symbol" panose="05050102010706020507" pitchFamily="18" charset="2"/>
                        <a:buChar char=""/>
                      </a:pPr>
                      <a:r>
                        <a:rPr lang="nl-NL" sz="1400" dirty="0">
                          <a:effectLst/>
                        </a:rPr>
                        <a:t>Engelse woordjes overschrijven (spelling!)</a:t>
                      </a:r>
                      <a:endParaRPr lang="en-US" sz="1400" dirty="0">
                        <a:effectLst/>
                      </a:endParaRPr>
                    </a:p>
                    <a:p>
                      <a:pPr marL="0" lvl="0" indent="-342900">
                        <a:lnSpc>
                          <a:spcPct val="100000"/>
                        </a:lnSpc>
                        <a:spcAft>
                          <a:spcPts val="0"/>
                        </a:spcAft>
                        <a:buFont typeface="Symbol" panose="05050102010706020507" pitchFamily="18" charset="2"/>
                        <a:buChar char=""/>
                      </a:pPr>
                      <a:r>
                        <a:rPr lang="nl-NL" sz="1400" dirty="0">
                          <a:effectLst/>
                        </a:rPr>
                        <a:t>Oefenen met flashcards</a:t>
                      </a:r>
                    </a:p>
                    <a:p>
                      <a:pPr marL="0" lvl="0" indent="0">
                        <a:lnSpc>
                          <a:spcPct val="100000"/>
                        </a:lnSpc>
                        <a:spcAft>
                          <a:spcPts val="0"/>
                        </a:spcAft>
                        <a:buFont typeface="Symbol" panose="05050102010706020507" pitchFamily="18" charset="2"/>
                        <a:buNone/>
                      </a:pP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80" marR="37980" marT="0" marB="0"/>
                </a:tc>
                <a:extLst>
                  <a:ext uri="{0D108BD9-81ED-4DB2-BD59-A6C34878D82A}">
                    <a16:rowId xmlns:a16="http://schemas.microsoft.com/office/drawing/2014/main" val="2180101494"/>
                  </a:ext>
                </a:extLst>
              </a:tr>
              <a:tr h="1166957">
                <a:tc>
                  <a:txBody>
                    <a:bodyPr/>
                    <a:lstStyle/>
                    <a:p>
                      <a:pPr>
                        <a:lnSpc>
                          <a:spcPct val="100000"/>
                        </a:lnSpc>
                        <a:spcAft>
                          <a:spcPts val="0"/>
                        </a:spcAft>
                      </a:pPr>
                      <a:r>
                        <a:rPr lang="nl-NL" sz="1400" dirty="0">
                          <a:effectLst/>
                        </a:rPr>
                        <a:t>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dirty="0">
                          <a:effectLst/>
                        </a:rPr>
                        <a:t>9 sept</a:t>
                      </a:r>
                      <a:endParaRPr lang="en-US" sz="1400" dirty="0">
                        <a:effectLst/>
                      </a:endParaRPr>
                    </a:p>
                    <a:p>
                      <a:pPr>
                        <a:lnSpc>
                          <a:spcPct val="100000"/>
                        </a:lnSpc>
                        <a:spcAft>
                          <a:spcPts val="0"/>
                        </a:spcAft>
                      </a:pPr>
                      <a:r>
                        <a:rPr lang="nl-NL" sz="1400" dirty="0">
                          <a:effectLst/>
                        </a:rPr>
                        <a:t>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dirty="0">
                          <a:effectLst/>
                        </a:rPr>
                        <a:t>1.2 + 1.3</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err="1">
                          <a:effectLst/>
                        </a:rPr>
                        <a:t>Lesson</a:t>
                      </a:r>
                      <a:r>
                        <a:rPr lang="nl-NL" sz="1400">
                          <a:effectLst/>
                        </a:rPr>
                        <a:t> 2 (herhalen)</a:t>
                      </a:r>
                      <a:endParaRPr lang="en-US" sz="1400">
                        <a:effectLst/>
                      </a:endParaRPr>
                    </a:p>
                    <a:p>
                      <a:pPr>
                        <a:lnSpc>
                          <a:spcPct val="100000"/>
                        </a:lnSpc>
                        <a:spcAft>
                          <a:spcPts val="0"/>
                        </a:spcAft>
                      </a:pPr>
                      <a:r>
                        <a:rPr lang="nl-NL" sz="1400" err="1">
                          <a:effectLst/>
                        </a:rPr>
                        <a:t>Lesson</a:t>
                      </a:r>
                      <a:r>
                        <a:rPr lang="nl-NL" sz="1400">
                          <a:effectLst/>
                        </a:rPr>
                        <a:t> 3, blokje 1 en 2</a:t>
                      </a:r>
                      <a:endParaRPr lang="en-US" sz="1400">
                        <a:effectLst/>
                      </a:endParaRPr>
                    </a:p>
                    <a:p>
                      <a:pPr>
                        <a:lnSpc>
                          <a:spcPct val="100000"/>
                        </a:lnSpc>
                        <a:spcAft>
                          <a:spcPts val="0"/>
                        </a:spcAft>
                      </a:pPr>
                      <a:r>
                        <a:rPr lang="nl-NL" sz="1400">
                          <a:effectLst/>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a:effectLst/>
                        </a:rPr>
                        <a:t>A + B + C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marL="0" lvl="0" indent="-342900">
                        <a:lnSpc>
                          <a:spcPct val="100000"/>
                        </a:lnSpc>
                        <a:spcAft>
                          <a:spcPts val="0"/>
                        </a:spcAft>
                        <a:buFont typeface="Symbol" panose="05050102010706020507" pitchFamily="18" charset="2"/>
                        <a:buChar char=""/>
                      </a:pPr>
                      <a:r>
                        <a:rPr lang="nl-NL" sz="1400" dirty="0">
                          <a:effectLst/>
                        </a:rPr>
                        <a:t>overlezen</a:t>
                      </a:r>
                      <a:endParaRPr lang="en-US" sz="1400" dirty="0">
                        <a:effectLst/>
                      </a:endParaRPr>
                    </a:p>
                    <a:p>
                      <a:pPr marL="0" lvl="0" indent="-342900">
                        <a:lnSpc>
                          <a:spcPct val="100000"/>
                        </a:lnSpc>
                        <a:spcAft>
                          <a:spcPts val="0"/>
                        </a:spcAft>
                        <a:buFont typeface="Symbol" panose="05050102010706020507" pitchFamily="18" charset="2"/>
                        <a:buChar char=""/>
                      </a:pPr>
                      <a:r>
                        <a:rPr lang="nl-NL" sz="1400" dirty="0">
                          <a:effectLst/>
                        </a:rPr>
                        <a:t>Engelse woordjes overschrijven (spelling!)</a:t>
                      </a:r>
                      <a:endParaRPr lang="en-US" sz="1400" dirty="0">
                        <a:effectLst/>
                      </a:endParaRPr>
                    </a:p>
                    <a:p>
                      <a:pPr marL="0" lvl="0" indent="-342900">
                        <a:lnSpc>
                          <a:spcPct val="100000"/>
                        </a:lnSpc>
                        <a:spcAft>
                          <a:spcPts val="0"/>
                        </a:spcAft>
                        <a:buFont typeface="Symbol" panose="05050102010706020507" pitchFamily="18" charset="2"/>
                        <a:buChar char=""/>
                      </a:pPr>
                      <a:r>
                        <a:rPr lang="nl-NL" sz="1400" dirty="0">
                          <a:effectLst/>
                        </a:rPr>
                        <a:t>Vertaling afdekken en mondeling vertalen</a:t>
                      </a:r>
                      <a:endParaRPr lang="en-US" sz="1400" dirty="0">
                        <a:effectLst/>
                      </a:endParaRPr>
                    </a:p>
                    <a:p>
                      <a:pPr marL="0" lvl="0" indent="-342900">
                        <a:lnSpc>
                          <a:spcPct val="100000"/>
                        </a:lnSpc>
                        <a:spcAft>
                          <a:spcPts val="0"/>
                        </a:spcAft>
                        <a:buFont typeface="Symbol" panose="05050102010706020507" pitchFamily="18" charset="2"/>
                        <a:buChar char=""/>
                      </a:pPr>
                      <a:r>
                        <a:rPr lang="nl-NL" sz="1400" dirty="0">
                          <a:effectLst/>
                        </a:rPr>
                        <a:t>Flashcards maken </a:t>
                      </a:r>
                      <a:r>
                        <a:rPr lang="nl-NL" sz="1400" dirty="0" err="1">
                          <a:effectLst/>
                        </a:rPr>
                        <a:t>lesson</a:t>
                      </a:r>
                      <a:r>
                        <a:rPr lang="nl-NL" sz="1400" dirty="0">
                          <a:effectLst/>
                        </a:rPr>
                        <a:t> 3, blokje 2</a:t>
                      </a:r>
                    </a:p>
                    <a:p>
                      <a:pPr marL="0" lvl="0" indent="0">
                        <a:lnSpc>
                          <a:spcPct val="100000"/>
                        </a:lnSpc>
                        <a:spcAft>
                          <a:spcPts val="0"/>
                        </a:spcAft>
                        <a:buFont typeface="Symbol" panose="05050102010706020507" pitchFamily="18" charset="2"/>
                        <a:buNone/>
                      </a:pP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80" marR="37980" marT="0" marB="0"/>
                </a:tc>
                <a:extLst>
                  <a:ext uri="{0D108BD9-81ED-4DB2-BD59-A6C34878D82A}">
                    <a16:rowId xmlns:a16="http://schemas.microsoft.com/office/drawing/2014/main" val="2640821625"/>
                  </a:ext>
                </a:extLst>
              </a:tr>
              <a:tr h="908966">
                <a:tc>
                  <a:txBody>
                    <a:bodyPr/>
                    <a:lstStyle/>
                    <a:p>
                      <a:pPr>
                        <a:lnSpc>
                          <a:spcPct val="100000"/>
                        </a:lnSpc>
                        <a:spcAft>
                          <a:spcPts val="0"/>
                        </a:spcAft>
                      </a:pPr>
                      <a:r>
                        <a:rPr lang="nl-NL" sz="1400">
                          <a:effectLst/>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a:effectLst/>
                        </a:rPr>
                        <a:t>10 sept</a:t>
                      </a:r>
                      <a:endParaRPr lang="en-US" sz="1400">
                        <a:effectLst/>
                      </a:endParaRPr>
                    </a:p>
                    <a:p>
                      <a:pPr>
                        <a:lnSpc>
                          <a:spcPct val="100000"/>
                        </a:lnSpc>
                        <a:spcAft>
                          <a:spcPts val="0"/>
                        </a:spcAft>
                      </a:pPr>
                      <a:r>
                        <a:rPr lang="nl-NL" sz="1400">
                          <a:effectLst/>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a:effectLst/>
                        </a:rPr>
                        <a:t>1.2 + 1.3</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err="1">
                          <a:effectLst/>
                        </a:rPr>
                        <a:t>Lesson</a:t>
                      </a:r>
                      <a:r>
                        <a:rPr lang="nl-NL" sz="1400">
                          <a:effectLst/>
                        </a:rPr>
                        <a:t> 2 (herhalen)</a:t>
                      </a:r>
                      <a:endParaRPr lang="en-US" sz="1400">
                        <a:effectLst/>
                      </a:endParaRPr>
                    </a:p>
                    <a:p>
                      <a:pPr>
                        <a:lnSpc>
                          <a:spcPct val="100000"/>
                        </a:lnSpc>
                        <a:spcAft>
                          <a:spcPts val="0"/>
                        </a:spcAft>
                      </a:pPr>
                      <a:r>
                        <a:rPr lang="nl-NL" sz="1400" err="1">
                          <a:effectLst/>
                        </a:rPr>
                        <a:t>Lesson</a:t>
                      </a:r>
                      <a:r>
                        <a:rPr lang="nl-NL" sz="1400">
                          <a:effectLst/>
                        </a:rPr>
                        <a:t> 3, blokje 1 en 2</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a:effectLst/>
                        </a:rPr>
                        <a:t>A + B + C + D</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marL="342900" lvl="0" indent="-342900">
                        <a:lnSpc>
                          <a:spcPct val="100000"/>
                        </a:lnSpc>
                        <a:spcAft>
                          <a:spcPts val="0"/>
                        </a:spcAft>
                        <a:buFont typeface="Symbol" panose="05050102010706020507" pitchFamily="18" charset="2"/>
                        <a:buChar char=""/>
                      </a:pPr>
                      <a:r>
                        <a:rPr lang="nl-NL" sz="1400">
                          <a:effectLst/>
                        </a:rPr>
                        <a:t>Laat je mondeling en/of schriftelijk overhoren</a:t>
                      </a:r>
                      <a:endParaRPr lang="en-US" sz="1400">
                        <a:effectLst/>
                      </a:endParaRPr>
                    </a:p>
                    <a:p>
                      <a:pPr marL="342900" lvl="0" indent="-342900">
                        <a:lnSpc>
                          <a:spcPct val="100000"/>
                        </a:lnSpc>
                        <a:spcAft>
                          <a:spcPts val="0"/>
                        </a:spcAft>
                        <a:buFont typeface="Symbol" panose="05050102010706020507" pitchFamily="18" charset="2"/>
                        <a:buChar char=""/>
                      </a:pPr>
                      <a:r>
                        <a:rPr lang="nl-NL" sz="1400" u="sng">
                          <a:effectLst/>
                          <a:hlinkClick r:id="rId3"/>
                        </a:rPr>
                        <a:t>WRTS</a:t>
                      </a:r>
                      <a:r>
                        <a:rPr lang="nl-NL" sz="1400">
                          <a:effectLst/>
                        </a:rPr>
                        <a:t> en/of </a:t>
                      </a:r>
                      <a:r>
                        <a:rPr lang="nl-NL" sz="1400" u="sng" err="1">
                          <a:effectLst/>
                          <a:hlinkClick r:id="rId4"/>
                        </a:rPr>
                        <a:t>Quizlet</a:t>
                      </a:r>
                      <a:endParaRPr lang="en-US" sz="1400">
                        <a:effectLst/>
                      </a:endParaRPr>
                    </a:p>
                    <a:p>
                      <a:pPr marL="342900" lvl="0" indent="-342900">
                        <a:lnSpc>
                          <a:spcPct val="100000"/>
                        </a:lnSpc>
                        <a:spcAft>
                          <a:spcPts val="0"/>
                        </a:spcAft>
                        <a:buFont typeface="Symbol" panose="05050102010706020507" pitchFamily="18" charset="2"/>
                        <a:buChar char=""/>
                      </a:pPr>
                      <a:r>
                        <a:rPr lang="nl-NL" sz="1400">
                          <a:effectLst/>
                        </a:rPr>
                        <a:t>Gebruik de zinnen die je moet leren in een gesprekje</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extLst>
                  <a:ext uri="{0D108BD9-81ED-4DB2-BD59-A6C34878D82A}">
                    <a16:rowId xmlns:a16="http://schemas.microsoft.com/office/drawing/2014/main" val="459399302"/>
                  </a:ext>
                </a:extLst>
              </a:tr>
              <a:tr h="899422">
                <a:tc>
                  <a:txBody>
                    <a:bodyPr/>
                    <a:lstStyle/>
                    <a:p>
                      <a:pPr>
                        <a:lnSpc>
                          <a:spcPct val="100000"/>
                        </a:lnSpc>
                        <a:spcAft>
                          <a:spcPts val="0"/>
                        </a:spcAft>
                      </a:pPr>
                      <a:r>
                        <a:rPr lang="nl-NL" sz="1400">
                          <a:effectLst/>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a:effectLst/>
                        </a:rPr>
                        <a:t>11 sept</a:t>
                      </a:r>
                      <a:endParaRPr lang="en-US" sz="1400">
                        <a:effectLst/>
                      </a:endParaRPr>
                    </a:p>
                    <a:p>
                      <a:pPr>
                        <a:lnSpc>
                          <a:spcPct val="100000"/>
                        </a:lnSpc>
                        <a:spcAft>
                          <a:spcPts val="0"/>
                        </a:spcAft>
                      </a:pPr>
                      <a:r>
                        <a:rPr lang="nl-NL" sz="1400">
                          <a:effectLst/>
                        </a:rPr>
                        <a: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a:effectLst/>
                        </a:rPr>
                        <a:t>1.2 + 1.3</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a:effectLst/>
                        </a:rPr>
                        <a:t>Lesson 2 (herhalen)</a:t>
                      </a:r>
                      <a:endParaRPr lang="en-US" sz="1400">
                        <a:effectLst/>
                      </a:endParaRPr>
                    </a:p>
                    <a:p>
                      <a:pPr>
                        <a:lnSpc>
                          <a:spcPct val="100000"/>
                        </a:lnSpc>
                        <a:spcAft>
                          <a:spcPts val="0"/>
                        </a:spcAft>
                      </a:pPr>
                      <a:r>
                        <a:rPr lang="nl-NL" sz="1400">
                          <a:effectLst/>
                        </a:rPr>
                        <a:t>Lesson 3, blokje 1 en 2</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a:lnSpc>
                          <a:spcPct val="100000"/>
                        </a:lnSpc>
                        <a:spcAft>
                          <a:spcPts val="0"/>
                        </a:spcAft>
                      </a:pPr>
                      <a:r>
                        <a:rPr lang="nl-NL" sz="1400">
                          <a:effectLst/>
                        </a:rPr>
                        <a:t>A + B + C + D</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37980" marR="37980" marT="0" marB="0"/>
                </a:tc>
                <a:tc>
                  <a:txBody>
                    <a:bodyPr/>
                    <a:lstStyle/>
                    <a:p>
                      <a:pPr marL="342900" lvl="0" indent="-342900">
                        <a:lnSpc>
                          <a:spcPct val="100000"/>
                        </a:lnSpc>
                        <a:spcAft>
                          <a:spcPts val="0"/>
                        </a:spcAft>
                        <a:buSzPts val="1200"/>
                        <a:buFont typeface="Symbol" panose="05050102010706020507" pitchFamily="18" charset="2"/>
                        <a:buChar char=""/>
                      </a:pPr>
                      <a:r>
                        <a:rPr lang="nl-NL" sz="1400" dirty="0">
                          <a:effectLst/>
                        </a:rPr>
                        <a:t>Maak kleine aanpassingen in de zinnen. Verander bijvoorbeeld het onderwerp of het hoofdwerkwoord</a:t>
                      </a:r>
                      <a:endParaRPr lang="en-US" sz="1400" dirty="0">
                        <a:effectLst/>
                      </a:endParaRPr>
                    </a:p>
                    <a:p>
                      <a:pPr marL="342900" lvl="0" indent="-342900">
                        <a:lnSpc>
                          <a:spcPct val="100000"/>
                        </a:lnSpc>
                        <a:spcAft>
                          <a:spcPts val="0"/>
                        </a:spcAft>
                        <a:buSzPts val="1200"/>
                        <a:buFont typeface="Symbol" panose="05050102010706020507" pitchFamily="18" charset="2"/>
                        <a:buChar char=""/>
                      </a:pPr>
                      <a:r>
                        <a:rPr lang="nl-NL" sz="1400" dirty="0">
                          <a:effectLst/>
                        </a:rPr>
                        <a:t>Oefenen met flashcards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80" marR="37980" marT="0" marB="0"/>
                </a:tc>
                <a:extLst>
                  <a:ext uri="{0D108BD9-81ED-4DB2-BD59-A6C34878D82A}">
                    <a16:rowId xmlns:a16="http://schemas.microsoft.com/office/drawing/2014/main" val="1281873268"/>
                  </a:ext>
                </a:extLst>
              </a:tr>
            </a:tbl>
          </a:graphicData>
        </a:graphic>
      </p:graphicFrame>
      <p:sp>
        <p:nvSpPr>
          <p:cNvPr id="2" name="Titel 3">
            <a:extLst>
              <a:ext uri="{FF2B5EF4-FFF2-40B4-BE49-F238E27FC236}">
                <a16:creationId xmlns:a16="http://schemas.microsoft.com/office/drawing/2014/main" id="{2E8253C4-5919-4FAD-81D4-5AEADB8C24F1}"/>
              </a:ext>
            </a:extLst>
          </p:cNvPr>
          <p:cNvSpPr txBox="1">
            <a:spLocks/>
          </p:cNvSpPr>
          <p:nvPr/>
        </p:nvSpPr>
        <p:spPr>
          <a:xfrm>
            <a:off x="2438092" y="307909"/>
            <a:ext cx="8744570" cy="660280"/>
          </a:xfrm>
          <a:prstGeom prst="rect">
            <a:avLst/>
          </a:prstGeom>
          <a:solidFill>
            <a:srgbClr val="008BD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9875" indent="-7938">
              <a:lnSpc>
                <a:spcPct val="100000"/>
              </a:lnSpc>
            </a:pPr>
            <a:r>
              <a:rPr lang="en-US" sz="4000" b="1" dirty="0">
                <a:solidFill>
                  <a:schemeClr val="bg1"/>
                </a:solidFill>
                <a:latin typeface="Arial" panose="020B0604020202020204" pitchFamily="34" charset="0"/>
                <a:cs typeface="Arial" panose="020B0604020202020204" pitchFamily="34" charset="0"/>
              </a:rPr>
              <a:t>VOORBEELD PLANNING</a:t>
            </a:r>
            <a:endParaRPr lang="nl-NL"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8997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17468AB-E145-4FAD-A29B-C8C214EAB563}"/>
              </a:ext>
            </a:extLst>
          </p:cNvPr>
          <p:cNvSpPr>
            <a:spLocks noGrp="1"/>
          </p:cNvSpPr>
          <p:nvPr>
            <p:ph idx="1"/>
          </p:nvPr>
        </p:nvSpPr>
        <p:spPr>
          <a:xfrm>
            <a:off x="376519" y="1403785"/>
            <a:ext cx="11349316" cy="5096655"/>
          </a:xfrm>
        </p:spPr>
        <p:txBody>
          <a:bodyPr>
            <a:noAutofit/>
          </a:bodyPr>
          <a:lstStyle/>
          <a:p>
            <a:pPr marL="0" indent="0">
              <a:lnSpc>
                <a:spcPct val="100000"/>
              </a:lnSpc>
              <a:spcBef>
                <a:spcPts val="0"/>
              </a:spcBef>
              <a:buNone/>
            </a:pPr>
            <a:r>
              <a:rPr lang="nl-NL" sz="3200" b="1" dirty="0">
                <a:solidFill>
                  <a:schemeClr val="tx1"/>
                </a:solidFill>
                <a:latin typeface="Arial" panose="020B0604020202020204" pitchFamily="34" charset="0"/>
                <a:cs typeface="Arial" panose="020B0604020202020204" pitchFamily="34" charset="0"/>
              </a:rPr>
              <a:t>Het leren van taalregels</a:t>
            </a:r>
          </a:p>
          <a:p>
            <a:pPr marL="742950" indent="-742950">
              <a:lnSpc>
                <a:spcPct val="100000"/>
              </a:lnSpc>
              <a:spcBef>
                <a:spcPts val="0"/>
              </a:spcBef>
              <a:buFont typeface="+mj-lt"/>
              <a:buAutoNum type="arabicPeriod"/>
            </a:pPr>
            <a:r>
              <a:rPr lang="nl-NL" sz="3200" dirty="0">
                <a:solidFill>
                  <a:schemeClr val="tx1"/>
                </a:solidFill>
                <a:latin typeface="Arial" panose="020B0604020202020204" pitchFamily="34" charset="0"/>
                <a:cs typeface="Arial" panose="020B0604020202020204" pitchFamily="34" charset="0"/>
              </a:rPr>
              <a:t>Maak tijdens de les heldere aantekeningen (gebruik kleurtjes)</a:t>
            </a:r>
          </a:p>
          <a:p>
            <a:pPr marL="717550" indent="-717550">
              <a:lnSpc>
                <a:spcPct val="100000"/>
              </a:lnSpc>
              <a:spcBef>
                <a:spcPts val="0"/>
              </a:spcBef>
              <a:buFont typeface="+mj-lt"/>
              <a:buAutoNum type="arabicPeriod"/>
            </a:pPr>
            <a:r>
              <a:rPr lang="nl-NL" sz="3200" dirty="0">
                <a:solidFill>
                  <a:schemeClr val="tx1"/>
                </a:solidFill>
                <a:latin typeface="Arial" panose="020B0604020202020204" pitchFamily="34" charset="0"/>
                <a:cs typeface="Arial" panose="020B0604020202020204" pitchFamily="34" charset="0"/>
              </a:rPr>
              <a:t>Leer de taalregels uit de aantekeningen uit je hoofd</a:t>
            </a:r>
          </a:p>
          <a:p>
            <a:pPr marL="717550" indent="-717550">
              <a:lnSpc>
                <a:spcPct val="100000"/>
              </a:lnSpc>
              <a:spcBef>
                <a:spcPts val="0"/>
              </a:spcBef>
              <a:buFont typeface="+mj-lt"/>
              <a:buAutoNum type="arabicPeriod"/>
            </a:pPr>
            <a:r>
              <a:rPr lang="nl-NL" sz="3200" dirty="0">
                <a:solidFill>
                  <a:schemeClr val="tx1"/>
                </a:solidFill>
                <a:latin typeface="Arial" panose="020B0604020202020204" pitchFamily="34" charset="0"/>
                <a:cs typeface="Arial" panose="020B0604020202020204" pitchFamily="34" charset="0"/>
              </a:rPr>
              <a:t>Oefen met het toepassen van de regels door digitale oefeningen (zie dia ‘methode’)</a:t>
            </a:r>
          </a:p>
          <a:p>
            <a:pPr marL="717550" indent="-717550">
              <a:lnSpc>
                <a:spcPct val="100000"/>
              </a:lnSpc>
              <a:spcBef>
                <a:spcPts val="0"/>
              </a:spcBef>
              <a:buFont typeface="+mj-lt"/>
              <a:buAutoNum type="arabicPeriod"/>
            </a:pPr>
            <a:r>
              <a:rPr lang="nl-NL" sz="3200" dirty="0">
                <a:solidFill>
                  <a:schemeClr val="tx1"/>
                </a:solidFill>
                <a:latin typeface="Arial" panose="020B0604020202020204" pitchFamily="34" charset="0"/>
                <a:cs typeface="Arial" panose="020B0604020202020204" pitchFamily="34" charset="0"/>
              </a:rPr>
              <a:t>Oefen op internet. Bijvoorbeeld met </a:t>
            </a:r>
            <a:r>
              <a:rPr lang="nl-NL" sz="3200" dirty="0">
                <a:solidFill>
                  <a:srgbClr val="008AD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Agendaweb.org</a:t>
            </a:r>
            <a:endParaRPr lang="nl-NL" sz="3200" dirty="0">
              <a:solidFill>
                <a:schemeClr val="tx1"/>
              </a:solidFill>
              <a:latin typeface="Arial" panose="020B0604020202020204" pitchFamily="34" charset="0"/>
              <a:cs typeface="Arial" panose="020B0604020202020204" pitchFamily="34" charset="0"/>
            </a:endParaRPr>
          </a:p>
          <a:p>
            <a:pPr marL="717550" indent="-717550">
              <a:lnSpc>
                <a:spcPct val="100000"/>
              </a:lnSpc>
              <a:spcBef>
                <a:spcPts val="0"/>
              </a:spcBef>
              <a:buFont typeface="+mj-lt"/>
              <a:buAutoNum type="arabicPeriod"/>
            </a:pPr>
            <a:r>
              <a:rPr lang="nl-NL" sz="3200" dirty="0">
                <a:solidFill>
                  <a:schemeClr val="tx1"/>
                </a:solidFill>
                <a:latin typeface="Arial" panose="020B0604020202020204" pitchFamily="34" charset="0"/>
                <a:cs typeface="Arial" panose="020B0604020202020204" pitchFamily="34" charset="0"/>
              </a:rPr>
              <a:t>Gesprekjes maken/voeren met grammatica</a:t>
            </a:r>
          </a:p>
          <a:p>
            <a:pPr marL="717550" indent="-717550">
              <a:lnSpc>
                <a:spcPct val="100000"/>
              </a:lnSpc>
              <a:spcBef>
                <a:spcPts val="0"/>
              </a:spcBef>
              <a:buFont typeface="+mj-lt"/>
              <a:buAutoNum type="arabicPeriod"/>
            </a:pPr>
            <a:r>
              <a:rPr lang="nl-NL" sz="3200" dirty="0">
                <a:solidFill>
                  <a:schemeClr val="tx1"/>
                </a:solidFill>
                <a:latin typeface="Arial" panose="020B0604020202020204" pitchFamily="34" charset="0"/>
                <a:cs typeface="Arial" panose="020B0604020202020204" pitchFamily="34" charset="0"/>
              </a:rPr>
              <a:t>Laat iemand een toetsje maken</a:t>
            </a:r>
            <a:endParaRPr lang="nl-NL" sz="3200" dirty="0">
              <a:solidFill>
                <a:schemeClr val="tx1"/>
              </a:solidFill>
            </a:endParaRPr>
          </a:p>
        </p:txBody>
      </p:sp>
      <p:sp>
        <p:nvSpPr>
          <p:cNvPr id="2" name="Titel 3">
            <a:extLst>
              <a:ext uri="{FF2B5EF4-FFF2-40B4-BE49-F238E27FC236}">
                <a16:creationId xmlns:a16="http://schemas.microsoft.com/office/drawing/2014/main" id="{E4723F56-D89A-4BAB-B919-56E92E315A6A}"/>
              </a:ext>
            </a:extLst>
          </p:cNvPr>
          <p:cNvSpPr txBox="1">
            <a:spLocks/>
          </p:cNvSpPr>
          <p:nvPr/>
        </p:nvSpPr>
        <p:spPr>
          <a:xfrm>
            <a:off x="2438092" y="307908"/>
            <a:ext cx="8744570" cy="681443"/>
          </a:xfrm>
          <a:prstGeom prst="rect">
            <a:avLst/>
          </a:prstGeom>
          <a:solidFill>
            <a:srgbClr val="008BD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61938"/>
            <a:endParaRPr lang="en-US" sz="1100" b="1" dirty="0">
              <a:solidFill>
                <a:schemeClr val="bg1">
                  <a:lumMod val="95000"/>
                </a:schemeClr>
              </a:solidFill>
            </a:endParaRPr>
          </a:p>
          <a:p>
            <a:pPr marL="269875" indent="-7938"/>
            <a:r>
              <a:rPr lang="en-US" sz="4000" b="1" dirty="0">
                <a:solidFill>
                  <a:schemeClr val="bg1"/>
                </a:solidFill>
              </a:rPr>
              <a:t>GRAMMAR </a:t>
            </a:r>
            <a:r>
              <a:rPr lang="nl-NL" sz="3200" b="1" dirty="0">
                <a:solidFill>
                  <a:schemeClr val="bg1"/>
                </a:solidFill>
              </a:rPr>
              <a:t>(grammatica, taalregels)</a:t>
            </a:r>
            <a:endParaRPr lang="nl-NL" sz="4000" b="1" dirty="0">
              <a:solidFill>
                <a:schemeClr val="bg1"/>
              </a:solidFill>
            </a:endParaRPr>
          </a:p>
        </p:txBody>
      </p:sp>
    </p:spTree>
    <p:extLst>
      <p:ext uri="{BB962C8B-B14F-4D97-AF65-F5344CB8AC3E}">
        <p14:creationId xmlns:p14="http://schemas.microsoft.com/office/powerpoint/2010/main" val="259866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17468AB-E145-4FAD-A29B-C8C214EAB563}"/>
              </a:ext>
            </a:extLst>
          </p:cNvPr>
          <p:cNvSpPr>
            <a:spLocks noGrp="1"/>
          </p:cNvSpPr>
          <p:nvPr>
            <p:ph idx="1"/>
          </p:nvPr>
        </p:nvSpPr>
        <p:spPr>
          <a:xfrm>
            <a:off x="1019331" y="1618938"/>
            <a:ext cx="10163331" cy="4656356"/>
          </a:xfrm>
        </p:spPr>
        <p:txBody>
          <a:bodyPr>
            <a:noAutofit/>
          </a:bodyPr>
          <a:lstStyle/>
          <a:p>
            <a:pPr marL="0" indent="0">
              <a:lnSpc>
                <a:spcPct val="100000"/>
              </a:lnSpc>
              <a:spcBef>
                <a:spcPts val="0"/>
              </a:spcBef>
              <a:buNone/>
            </a:pPr>
            <a:r>
              <a:rPr lang="nl-NL" sz="3200" b="1" dirty="0">
                <a:latin typeface="Arial" panose="020B0604020202020204" pitchFamily="34" charset="0"/>
                <a:cs typeface="Arial" panose="020B0604020202020204" pitchFamily="34" charset="0"/>
              </a:rPr>
              <a:t>De lesmethode biedt digitaal ook extra oefenmateriaal en mogelijkheden</a:t>
            </a:r>
          </a:p>
          <a:p>
            <a:pPr marL="0" indent="0">
              <a:lnSpc>
                <a:spcPct val="100000"/>
              </a:lnSpc>
              <a:spcBef>
                <a:spcPts val="0"/>
              </a:spcBef>
              <a:buNone/>
            </a:pPr>
            <a:endParaRPr lang="nl-NL" sz="1200" dirty="0">
              <a:latin typeface="Arial" panose="020B0604020202020204" pitchFamily="34" charset="0"/>
              <a:cs typeface="Arial" panose="020B0604020202020204" pitchFamily="34" charset="0"/>
            </a:endParaRPr>
          </a:p>
          <a:p>
            <a:pPr>
              <a:lnSpc>
                <a:spcPct val="100000"/>
              </a:lnSpc>
              <a:spcBef>
                <a:spcPts val="0"/>
              </a:spcBef>
            </a:pPr>
            <a:r>
              <a:rPr lang="nl-NL" sz="3200" dirty="0">
                <a:latin typeface="Arial" panose="020B0604020202020204" pitchFamily="34" charset="0"/>
                <a:cs typeface="Arial" panose="020B0604020202020204" pitchFamily="34" charset="0"/>
              </a:rPr>
              <a:t>Versterk jezelf</a:t>
            </a:r>
          </a:p>
          <a:p>
            <a:pPr>
              <a:lnSpc>
                <a:spcPct val="100000"/>
              </a:lnSpc>
              <a:spcBef>
                <a:spcPts val="0"/>
              </a:spcBef>
            </a:pPr>
            <a:r>
              <a:rPr lang="nl-NL" sz="3200" dirty="0">
                <a:latin typeface="Arial" panose="020B0604020202020204" pitchFamily="34" charset="0"/>
                <a:cs typeface="Arial" panose="020B0604020202020204" pitchFamily="34" charset="0"/>
              </a:rPr>
              <a:t>Test jezelf</a:t>
            </a:r>
          </a:p>
          <a:p>
            <a:pPr>
              <a:lnSpc>
                <a:spcPct val="100000"/>
              </a:lnSpc>
              <a:spcBef>
                <a:spcPts val="0"/>
              </a:spcBef>
            </a:pPr>
            <a:r>
              <a:rPr lang="nl-NL" sz="3200" dirty="0">
                <a:latin typeface="Arial" panose="020B0604020202020204" pitchFamily="34" charset="0"/>
                <a:cs typeface="Arial" panose="020B0604020202020204" pitchFamily="34" charset="0"/>
              </a:rPr>
              <a:t>Woordtrainer</a:t>
            </a:r>
          </a:p>
          <a:p>
            <a:pPr>
              <a:lnSpc>
                <a:spcPct val="100000"/>
              </a:lnSpc>
              <a:spcBef>
                <a:spcPts val="0"/>
              </a:spcBef>
            </a:pPr>
            <a:r>
              <a:rPr lang="nl-NL" sz="3200" dirty="0">
                <a:latin typeface="Arial" panose="020B0604020202020204" pitchFamily="34" charset="0"/>
                <a:cs typeface="Arial" panose="020B0604020202020204" pitchFamily="34" charset="0"/>
              </a:rPr>
              <a:t>Oefeningen uit de Unit die je online hebt gemaakt, kun je tijdens het leren nog een keer maken in je boek en andersom. Controleer de goede antwoorden in de digitale methode.</a:t>
            </a:r>
          </a:p>
        </p:txBody>
      </p:sp>
      <p:sp>
        <p:nvSpPr>
          <p:cNvPr id="5" name="Titel 3">
            <a:extLst>
              <a:ext uri="{FF2B5EF4-FFF2-40B4-BE49-F238E27FC236}">
                <a16:creationId xmlns:a16="http://schemas.microsoft.com/office/drawing/2014/main" id="{63FAEE6A-6B05-4456-9FD6-EE1BE6CFD19E}"/>
              </a:ext>
            </a:extLst>
          </p:cNvPr>
          <p:cNvSpPr txBox="1">
            <a:spLocks/>
          </p:cNvSpPr>
          <p:nvPr/>
        </p:nvSpPr>
        <p:spPr>
          <a:xfrm>
            <a:off x="2438092" y="307908"/>
            <a:ext cx="8744570" cy="624421"/>
          </a:xfrm>
          <a:prstGeom prst="rect">
            <a:avLst/>
          </a:prstGeom>
          <a:solidFill>
            <a:srgbClr val="008BD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69875" indent="-7938">
              <a:lnSpc>
                <a:spcPct val="100000"/>
              </a:lnSpc>
            </a:pPr>
            <a:r>
              <a:rPr lang="nl-NL" sz="4000" b="1" dirty="0">
                <a:solidFill>
                  <a:schemeClr val="bg1"/>
                </a:solidFill>
                <a:latin typeface="Arial" panose="020B0604020202020204" pitchFamily="34" charset="0"/>
                <a:cs typeface="Arial" panose="020B0604020202020204" pitchFamily="34" charset="0"/>
              </a:rPr>
              <a:t>METHODE ALL RIGHT!</a:t>
            </a:r>
          </a:p>
        </p:txBody>
      </p:sp>
    </p:spTree>
    <p:extLst>
      <p:ext uri="{BB962C8B-B14F-4D97-AF65-F5344CB8AC3E}">
        <p14:creationId xmlns:p14="http://schemas.microsoft.com/office/powerpoint/2010/main" val="1749263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3293BD2-57C2-429E-8403-3BA97E35704F}"/>
              </a:ext>
            </a:extLst>
          </p:cNvPr>
          <p:cNvPicPr>
            <a:picLocks noChangeAspect="1"/>
          </p:cNvPicPr>
          <p:nvPr/>
        </p:nvPicPr>
        <p:blipFill rotWithShape="1">
          <a:blip r:embed="rId2"/>
          <a:srcRect t="4038" r="4673" b="5099"/>
          <a:stretch/>
        </p:blipFill>
        <p:spPr>
          <a:xfrm>
            <a:off x="50005" y="52465"/>
            <a:ext cx="12091990" cy="6753069"/>
          </a:xfrm>
          <a:prstGeom prst="rect">
            <a:avLst/>
          </a:prstGeom>
        </p:spPr>
      </p:pic>
      <p:pic>
        <p:nvPicPr>
          <p:cNvPr id="3" name="Graphic 2" descr="Lijnpijl: lichte curve">
            <a:extLst>
              <a:ext uri="{FF2B5EF4-FFF2-40B4-BE49-F238E27FC236}">
                <a16:creationId xmlns:a16="http://schemas.microsoft.com/office/drawing/2014/main" id="{7AA9FFE0-D4F8-477B-A228-511A69FB33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541990">
            <a:off x="8056528" y="1703820"/>
            <a:ext cx="1774200" cy="1774200"/>
          </a:xfrm>
          <a:prstGeom prst="rect">
            <a:avLst/>
          </a:prstGeom>
        </p:spPr>
      </p:pic>
    </p:spTree>
    <p:extLst>
      <p:ext uri="{BB962C8B-B14F-4D97-AF65-F5344CB8AC3E}">
        <p14:creationId xmlns:p14="http://schemas.microsoft.com/office/powerpoint/2010/main" val="180629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49A46F2-DE94-467C-919F-040EAAAC59A8}"/>
              </a:ext>
            </a:extLst>
          </p:cNvPr>
          <p:cNvPicPr>
            <a:picLocks noChangeAspect="1"/>
          </p:cNvPicPr>
          <p:nvPr/>
        </p:nvPicPr>
        <p:blipFill rotWithShape="1">
          <a:blip r:embed="rId2"/>
          <a:srcRect t="5002" r="4892" b="5099"/>
          <a:stretch/>
        </p:blipFill>
        <p:spPr>
          <a:xfrm>
            <a:off x="240998" y="112426"/>
            <a:ext cx="11951002" cy="6745574"/>
          </a:xfrm>
          <a:prstGeom prst="rect">
            <a:avLst/>
          </a:prstGeom>
        </p:spPr>
      </p:pic>
      <p:pic>
        <p:nvPicPr>
          <p:cNvPr id="3" name="Graphic 2" descr="Lijnpijl: lichte curve">
            <a:extLst>
              <a:ext uri="{FF2B5EF4-FFF2-40B4-BE49-F238E27FC236}">
                <a16:creationId xmlns:a16="http://schemas.microsoft.com/office/drawing/2014/main" id="{7AA9FFE0-D4F8-477B-A228-511A69FB33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541990">
            <a:off x="7340912" y="1288675"/>
            <a:ext cx="1774200" cy="1774200"/>
          </a:xfrm>
          <a:prstGeom prst="rect">
            <a:avLst/>
          </a:prstGeom>
        </p:spPr>
      </p:pic>
      <p:pic>
        <p:nvPicPr>
          <p:cNvPr id="6" name="Graphic 5" descr="Lijnpijl: lichte curve">
            <a:extLst>
              <a:ext uri="{FF2B5EF4-FFF2-40B4-BE49-F238E27FC236}">
                <a16:creationId xmlns:a16="http://schemas.microsoft.com/office/drawing/2014/main" id="{46A69FF9-8BA3-4FEE-9369-2344E8277F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541990">
            <a:off x="154096" y="3137354"/>
            <a:ext cx="1774200" cy="1774200"/>
          </a:xfrm>
          <a:prstGeom prst="rect">
            <a:avLst/>
          </a:prstGeom>
        </p:spPr>
      </p:pic>
    </p:spTree>
    <p:extLst>
      <p:ext uri="{BB962C8B-B14F-4D97-AF65-F5344CB8AC3E}">
        <p14:creationId xmlns:p14="http://schemas.microsoft.com/office/powerpoint/2010/main" val="3875526112"/>
      </p:ext>
    </p:extLst>
  </p:cSld>
  <p:clrMapOvr>
    <a:masterClrMapping/>
  </p:clrMapOvr>
</p:sld>
</file>

<file path=ppt/theme/theme1.xml><?xml version="1.0" encoding="utf-8"?>
<a:theme xmlns:a="http://schemas.openxmlformats.org/drawingml/2006/main" name="Mondriaan rood">
  <a:themeElements>
    <a:clrScheme name="Het Hooghuis - Mondriaan">
      <a:dk1>
        <a:sysClr val="windowText" lastClr="000000"/>
      </a:dk1>
      <a:lt1>
        <a:sysClr val="window" lastClr="FFFFFF"/>
      </a:lt1>
      <a:dk2>
        <a:srgbClr val="44546A"/>
      </a:dk2>
      <a:lt2>
        <a:srgbClr val="E7E6E6"/>
      </a:lt2>
      <a:accent1>
        <a:srgbClr val="008BD2"/>
      </a:accent1>
      <a:accent2>
        <a:srgbClr val="EF7D00"/>
      </a:accent2>
      <a:accent3>
        <a:srgbClr val="3FA535"/>
      </a:accent3>
      <a:accent4>
        <a:srgbClr val="CC171A"/>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e Mondriaan" id="{F8D0DDFA-C042-48C5-8997-E1A4215A10CA}" vid="{43219E7C-CE70-471A-ACC9-7EA2700F1F5C}"/>
    </a:ext>
  </a:extLst>
</a:theme>
</file>

<file path=ppt/theme/theme2.xml><?xml version="1.0" encoding="utf-8"?>
<a:theme xmlns:a="http://schemas.openxmlformats.org/drawingml/2006/main" name="Mondriaan wit">
  <a:themeElements>
    <a:clrScheme name="Hooghuis - Heesch">
      <a:dk1>
        <a:sysClr val="windowText" lastClr="000000"/>
      </a:dk1>
      <a:lt1>
        <a:sysClr val="window" lastClr="FFFFFF"/>
      </a:lt1>
      <a:dk2>
        <a:srgbClr val="44546A"/>
      </a:dk2>
      <a:lt2>
        <a:srgbClr val="E7E6E6"/>
      </a:lt2>
      <a:accent1>
        <a:srgbClr val="CC171A"/>
      </a:accent1>
      <a:accent2>
        <a:srgbClr val="3FA535"/>
      </a:accent2>
      <a:accent3>
        <a:srgbClr val="EF7D00"/>
      </a:accent3>
      <a:accent4>
        <a:srgbClr val="008BD2"/>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e Mondriaan" id="{F8D0DDFA-C042-48C5-8997-E1A4215A10CA}" vid="{04C2BED5-90AF-4C99-9024-B787DB1A7549}"/>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25F7F835EDF3418F1D63EF6BDADF06" ma:contentTypeVersion="12" ma:contentTypeDescription="Een nieuw document maken." ma:contentTypeScope="" ma:versionID="a514e482daf7d7c2d1cbd47a2f8202b2">
  <xsd:schema xmlns:xsd="http://www.w3.org/2001/XMLSchema" xmlns:xs="http://www.w3.org/2001/XMLSchema" xmlns:p="http://schemas.microsoft.com/office/2006/metadata/properties" xmlns:ns3="934e64b9-12a4-4584-9b81-e58134382360" xmlns:ns4="7a473508-2b90-4ec0-9920-db2a7bc0b77f" targetNamespace="http://schemas.microsoft.com/office/2006/metadata/properties" ma:root="true" ma:fieldsID="b4341be8b631de293b50447eb0fd34a5" ns3:_="" ns4:_="">
    <xsd:import namespace="934e64b9-12a4-4584-9b81-e58134382360"/>
    <xsd:import namespace="7a473508-2b90-4ec0-9920-db2a7bc0b77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4e64b9-12a4-4584-9b81-e58134382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473508-2b90-4ec0-9920-db2a7bc0b77f"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ED4938-6CF1-4A61-B2BD-8D7C5C98A092}">
  <ds:schemaRefs>
    <ds:schemaRef ds:uri="http://schemas.microsoft.com/sharepoint/v3/contenttype/forms"/>
  </ds:schemaRefs>
</ds:datastoreItem>
</file>

<file path=customXml/itemProps2.xml><?xml version="1.0" encoding="utf-8"?>
<ds:datastoreItem xmlns:ds="http://schemas.openxmlformats.org/officeDocument/2006/customXml" ds:itemID="{212CAF15-F73D-439E-A768-B9208A5452DB}">
  <ds:schemaRefs>
    <ds:schemaRef ds:uri="http://purl.org/dc/dcmitype/"/>
    <ds:schemaRef ds:uri="http://schemas.microsoft.com/office/2006/documentManagement/types"/>
    <ds:schemaRef ds:uri="934e64b9-12a4-4584-9b81-e58134382360"/>
    <ds:schemaRef ds:uri="http://schemas.microsoft.com/office/infopath/2007/PartnerControls"/>
    <ds:schemaRef ds:uri="http://purl.org/dc/terms/"/>
    <ds:schemaRef ds:uri="http://schemas.microsoft.com/office/2006/metadata/properties"/>
    <ds:schemaRef ds:uri="http://www.w3.org/XML/1998/namespace"/>
    <ds:schemaRef ds:uri="http://schemas.openxmlformats.org/package/2006/metadata/core-properties"/>
    <ds:schemaRef ds:uri="7a473508-2b90-4ec0-9920-db2a7bc0b77f"/>
    <ds:schemaRef ds:uri="http://purl.org/dc/elements/1.1/"/>
  </ds:schemaRefs>
</ds:datastoreItem>
</file>

<file path=customXml/itemProps3.xml><?xml version="1.0" encoding="utf-8"?>
<ds:datastoreItem xmlns:ds="http://schemas.openxmlformats.org/officeDocument/2006/customXml" ds:itemID="{56CA2685-7E83-481F-8DB4-6884A547CFF8}">
  <ds:schemaRefs>
    <ds:schemaRef ds:uri="7a473508-2b90-4ec0-9920-db2a7bc0b77f"/>
    <ds:schemaRef ds:uri="934e64b9-12a4-4584-9b81-e581343823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Leerstrategieën Duits</Template>
  <TotalTime>20</TotalTime>
  <Words>586</Words>
  <Application>Microsoft Office PowerPoint</Application>
  <PresentationFormat>Breedbeeld</PresentationFormat>
  <Paragraphs>117</Paragraphs>
  <Slides>14</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14</vt:i4>
      </vt:variant>
    </vt:vector>
  </HeadingPairs>
  <TitlesOfParts>
    <vt:vector size="21" baseType="lpstr">
      <vt:lpstr>Arial</vt:lpstr>
      <vt:lpstr>Calibri</vt:lpstr>
      <vt:lpstr>Symbol</vt:lpstr>
      <vt:lpstr>Times New Roman</vt:lpstr>
      <vt:lpstr>Wingdings</vt:lpstr>
      <vt:lpstr>Mondriaan rood</vt:lpstr>
      <vt:lpstr>Mondriaan wit</vt:lpstr>
      <vt:lpstr>Studie- en vakvaardigheden voor  Engels  Hoe leer ik voor Engels? Een overzicht van verschillende leerstrategieën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Leerstrategieën voor Duits</dc:title>
  <dc:creator>Marieke van der Kammen</dc:creator>
  <cp:lastModifiedBy>Cihan-Alakmak, A (Aygün)</cp:lastModifiedBy>
  <cp:revision>15</cp:revision>
  <dcterms:created xsi:type="dcterms:W3CDTF">2020-09-01T11:52:26Z</dcterms:created>
  <dcterms:modified xsi:type="dcterms:W3CDTF">2020-09-14T15:02:59Z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0x010100B025F7F835EDF3418F1D63EF6BDADF06</vt:lpwstr>
  </property>
</Properties>
</file>