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handoutMasterIdLst>
    <p:handoutMasterId r:id="rId12"/>
  </p:handoutMasterIdLst>
  <p:sldIdLst>
    <p:sldId id="256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039C184-97E8-4F02-A4DB-CA3495D7016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4A070B-7725-42BD-9012-E922A4809C7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4DD0BD-3805-461A-AB65-81194124746E}" type="datetime1">
              <a: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14-9-2020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E1C895-AFDC-4F22-8009-6962EE8025B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E11C43-CAFF-4922-866A-5DB35D5C0DA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31F683-0600-4D3F-841C-03F74684A5F1}" type="slidenum">
              <a:t>‹nr.›</a:t>
            </a:fld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23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43375-D288-4F7F-8D74-8E126EB096B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3997" y="1266828"/>
            <a:ext cx="9755998" cy="2066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sz="5000" b="0" i="0" u="none" strike="noStrike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BD95B8-0706-49F6-879B-14D4C451DA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23997" y="3600001"/>
            <a:ext cx="9755998" cy="165575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0DEE70-7343-4C3A-8A2C-08882AAB53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2EAFD-0C08-4D54-B7D4-F0B25E737142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28FBD3-7F21-43BF-898A-C43179C89A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9966AB-BE09-4E26-B182-86D998AE7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8E602-114E-4ABE-9A26-E0FA0264287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8321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AF903941-C9C0-4C26-897C-E8CE6590ACE3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5C79A38-37EC-4B8E-8575-3001C3F978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A7AC2-A4A2-4543-959D-54F57126E1ED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CD3F9254-FEE2-434F-9BEA-C8574F5C89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4A70727-25CA-4533-951F-BC012C3C74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DB62B3-14C8-482B-9B41-8F1DB2201B9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960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D2ACCD0-70D4-446D-AC6B-FF9D84A8F99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23997" y="1655996"/>
            <a:ext cx="4871996" cy="45005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324F711E-0350-4A33-982F-716D9DA027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24904-CC7B-4705-BF75-324C641343BC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F7C5080-F788-4D4D-8CA4-05B01BC1B6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BF461B1-2783-496E-95A8-7436BF8213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C39581-241F-474D-BA5D-C63676F3E70F}" type="slidenum">
              <a:t>‹nr.›</a:t>
            </a:fld>
            <a:endParaRPr lang="nl-NL"/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FE9355B2-FFDE-4D00-9CA3-1192308A284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003" y="1655996"/>
            <a:ext cx="4881524" cy="45005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592579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FBD03D-FE2B-40A5-8E9B-AB9CF5D4DB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A8F1E5-ADEF-4A63-978C-D3AA5A2AFAAD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AFE1517-E0AD-4500-9739-A38DDDDD68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40C94C-4514-4739-B947-CA805E8801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534A9-5B73-443F-A029-6169B15C129D}" type="slidenum">
              <a:t>‹nr.›</a:t>
            </a:fld>
            <a:endParaRPr lang="nl-NL"/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171AD41F-29CC-403C-AD0B-3F088B7280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16"/>
          <a:stretch>
            <a:fillRect/>
          </a:stretch>
        </p:blipFill>
        <p:spPr>
          <a:xfrm>
            <a:off x="5770485" y="587209"/>
            <a:ext cx="5035829" cy="57959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6874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>
            <a:extLst>
              <a:ext uri="{FF2B5EF4-FFF2-40B4-BE49-F238E27FC236}">
                <a16:creationId xmlns:a16="http://schemas.microsoft.com/office/drawing/2014/main" id="{9B1E5EBB-F47D-4738-9A03-37B1850A1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51" y="826471"/>
            <a:ext cx="5831997" cy="5831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CFABA11D-EC97-49D5-B9F0-1374D78C81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BF1364-883A-4692-8B52-7DF3B38E8F6D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E29A09EA-92B5-41C2-9967-08B6C4BA1B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E969CD6D-D8C1-4271-8077-6705897A12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47CA66-2532-40F5-9BC5-79575B20D47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19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DFD4B5-9382-4ACA-9B9F-4839B1D66C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F7AF9-B3F3-40B7-B4BE-C69EF5186B16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6C1FC5-FC50-4C71-B838-E2896273BD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5A3386-BCA7-44B2-AC29-407D86E75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F5007-475E-4263-B917-18AE0C530088}" type="slidenum">
              <a:t>‹nr.›</a:t>
            </a:fld>
            <a:endParaRPr lang="nl-NL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B53EAEB1-BDB6-483A-8D6D-ECFD8BB52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32" y="587209"/>
            <a:ext cx="6134261" cy="61342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3042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CBE4FFD5-6909-4FCB-AB46-AED9E55CF9A2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C5CA529-F07A-409F-A8D5-1E8F60E0CE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512C9B-ADC1-485F-8C48-25C6D10A6A38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96BD5D5-472A-44DD-A180-F418808A34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E5124AE9-6858-4EF7-926B-787C637C79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DB134-5A38-4C97-AE2E-EBD3ACF3865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80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2C85B513-6D22-449A-BCEB-E9D71B91E46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23997" y="1655996"/>
            <a:ext cx="4871996" cy="45005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EA6CC481-275D-44B5-9667-A7E0CB4838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139BE-0D35-4594-8524-F77BCC28533C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8D6704E-DA49-42AD-87DB-55BB6B1ED7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82277A6-0596-48F3-844D-7BAF2EF006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475DFD-E0F7-4AEC-AAF3-133BE5AB0306}" type="slidenum">
              <a:t>‹nr.›</a:t>
            </a:fld>
            <a:endParaRPr lang="nl-NL"/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304EF0AE-7848-401D-B16C-DAB5C41065F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003" y="1655996"/>
            <a:ext cx="4881524" cy="45005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8477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807631-3671-41C5-B3A3-A7B281CBD7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E45E81-FE6E-4D39-BC18-F1CA66AFCBA3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A85931-9D12-481D-937D-77E6743BB4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251C42-C1FD-4847-9024-1B357B1C93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F1A5FF-62F8-4D2A-A79B-173F04F8D05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94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E805E3-F3F0-4A0A-AD84-31FD8C1BEB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A1D3F4-1590-4DBC-ACC3-24BCFCC2664E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8229D0-74FB-4CF8-8231-FC529CA5CB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3EFB57-9100-4BF6-A75F-8C81AF758C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E9722D-B51E-4FD8-AF70-557ECD29A7A6}" type="slidenum">
              <a:t>‹nr.›</a:t>
            </a:fld>
            <a:endParaRPr lang="nl-NL"/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EA0B7D80-2754-49BA-875D-33DE88DFCB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4"/>
          <a:stretch>
            <a:fillRect/>
          </a:stretch>
        </p:blipFill>
        <p:spPr>
          <a:xfrm>
            <a:off x="5690585" y="585133"/>
            <a:ext cx="5104857" cy="57959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9228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29FBE2-0A6F-431E-A26C-66B50E5211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408480-4B40-49E5-B882-97A0DC705749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4D9FA96-1FB4-414D-8F10-76D702A74F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DFF383-DAE5-4ECD-9DDC-AA597C0892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95CC65-8F54-44AE-9696-CC8D6CB38EF1}" type="slidenum">
              <a:t>‹nr.›</a:t>
            </a:fld>
            <a:endParaRPr lang="nl-NL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5D80C5F7-1068-4500-8E57-3E221866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51" y="826471"/>
            <a:ext cx="5831997" cy="58319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2605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1C20D6E-EA9A-4527-BABD-255ED581EA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2CF855-E59E-4FD3-9A3E-D1DED6012D24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36A669A-DAF2-4934-B685-879B082F8C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B97D1F-05A2-4069-A222-ACE5AD31FD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5A86F-B55D-42E6-8CEE-3B6AF9C9F0C3}" type="slidenum">
              <a:t>‹nr.›</a:t>
            </a:fld>
            <a:endParaRPr lang="nl-NL"/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7A94674A-7284-47AC-B3D0-F5412C258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32" y="587209"/>
            <a:ext cx="6134261" cy="61342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20487D57-897F-458B-BF18-6AD9D7EFD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65" y="587209"/>
            <a:ext cx="6134261" cy="61342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559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7A6DD9-C5CF-431C-A2A1-B03A7B9B16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CBE1EE-38AC-4B24-96C3-01298238A70E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E66671-CC7F-4D9A-87B0-3A7AF1DD0B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FA13B6-51A7-4C36-A29E-CCFA5C63D9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384979-A43C-480E-97DC-D1F4C4C52EA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0922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00CA3-BE0E-4A4E-9D43-42C6066ABE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3997" y="1266828"/>
            <a:ext cx="9755998" cy="2066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nl-NL" sz="50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271C9A-E0D3-4429-98F2-52F5413B79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23997" y="3600001"/>
            <a:ext cx="9755998" cy="165575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314BFA-4E8E-4006-9E4D-2334566997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F1317A-9248-463D-8625-4F4DA4A02129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74A70B-04BE-49C1-BF91-290E028637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211829-9AAE-4B5B-A2AB-A84738BB4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2F24C-EAC5-4F8D-BB5B-E5EEB274EDD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11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ECE7D66C-71C4-4128-85FB-6A3CB920AE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23997" y="1655996"/>
            <a:ext cx="9755998" cy="4500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BFCECC5-C43F-495F-A34B-95985E1EC80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23997" y="6356351"/>
            <a:ext cx="10048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BFF9B811-695C-4624-B1A4-AA066CF2462B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5E3B3A0-41DF-484A-9107-FF80024A81C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28850" y="6356351"/>
            <a:ext cx="774382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A464B45-3D88-492C-AB6F-EF622B24CCB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72675" y="6356351"/>
            <a:ext cx="10048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33981185-9CBB-46EC-A0D7-C8B1E3A98E68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46" marR="0" lvl="0" indent="-361946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l-NL" sz="5000" b="0" i="0" u="none" strike="noStrike" kern="1200" cap="none" spc="0" baseline="0">
          <a:solidFill>
            <a:srgbClr val="FFFFFF"/>
          </a:solidFill>
          <a:uFillTx/>
          <a:latin typeface="Arial"/>
        </a:defRPr>
      </a:lvl1pPr>
      <a:lvl2pPr marL="685800" marR="0" lvl="1" indent="-323853" algn="l" defTabSz="914400" rtl="0" fontAlgn="auto" hangingPunct="1">
        <a:lnSpc>
          <a:spcPct val="90000"/>
        </a:lnSpc>
        <a:spcBef>
          <a:spcPts val="300"/>
        </a:spcBef>
        <a:spcAft>
          <a:spcPts val="0"/>
        </a:spcAft>
        <a:buSzPct val="100000"/>
        <a:buFont typeface="Arial" pitchFamily="34"/>
        <a:buChar char="-"/>
        <a:tabLst/>
        <a:defRPr lang="nl-NL" sz="4000" b="0" i="0" u="none" strike="noStrike" kern="1200" cap="none" spc="0" baseline="0">
          <a:solidFill>
            <a:srgbClr val="FFFFFF"/>
          </a:solidFill>
          <a:uFillTx/>
          <a:latin typeface="Arial"/>
        </a:defRPr>
      </a:lvl2pPr>
      <a:lvl3pPr marL="990596" marR="0" lvl="2" indent="-276221" algn="l" defTabSz="914400" rtl="0" fontAlgn="auto" hangingPunct="1">
        <a:lnSpc>
          <a:spcPct val="90000"/>
        </a:lnSpc>
        <a:spcBef>
          <a:spcPts val="200"/>
        </a:spcBef>
        <a:spcAft>
          <a:spcPts val="0"/>
        </a:spcAft>
        <a:buSzPct val="100000"/>
        <a:buFont typeface="Arial" pitchFamily="34"/>
        <a:buChar char="•"/>
        <a:tabLst/>
        <a:defRPr lang="nl-NL" sz="3000" b="0" i="0" u="none" strike="noStrike" kern="1200" cap="none" spc="0" baseline="0">
          <a:solidFill>
            <a:srgbClr val="FFFFFF"/>
          </a:solidFill>
          <a:uFillTx/>
          <a:latin typeface="Arial"/>
        </a:defRPr>
      </a:lvl3pPr>
      <a:lvl4pPr marL="1162046" marR="0" lvl="3" indent="-171450" algn="l" defTabSz="914400" rtl="0" fontAlgn="auto" hangingPunct="1">
        <a:lnSpc>
          <a:spcPct val="90000"/>
        </a:lnSpc>
        <a:spcBef>
          <a:spcPts val="100"/>
        </a:spcBef>
        <a:spcAft>
          <a:spcPts val="0"/>
        </a:spcAft>
        <a:buSzPct val="100000"/>
        <a:buFont typeface="Arial" pitchFamily="34"/>
        <a:buChar char="-"/>
        <a:tabLst/>
        <a:defRPr lang="nl-NL" sz="2000" b="0" i="0" u="none" strike="noStrike" kern="1200" cap="none" spc="0" baseline="0">
          <a:solidFill>
            <a:srgbClr val="FFFFFF"/>
          </a:solidFill>
          <a:uFillTx/>
          <a:latin typeface="Arial"/>
        </a:defRPr>
      </a:lvl4pPr>
      <a:lvl5pPr marL="1343025" marR="0" lvl="4" indent="-180978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nl-NL" sz="1600" b="0" i="0" u="none" strike="noStrike" kern="1200" cap="none" spc="0" baseline="0">
          <a:solidFill>
            <a:srgbClr val="FFFFFF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938C6214-4785-480F-ABDA-917F62A3EA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23997" y="1655996"/>
            <a:ext cx="9755998" cy="4500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B6141FA2-36A7-44B0-9A41-D89E04C4DCF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23997" y="6356351"/>
            <a:ext cx="10048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44D1FFEC-86D1-4E86-BD52-A6A56C9FEC95}" type="datetime1">
              <a:rPr lang="nl-NL"/>
              <a:pPr lvl="0"/>
              <a:t>14-9-2020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BE790FE-1902-4C8B-9EA1-11DD44077E1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28850" y="6356351"/>
            <a:ext cx="774382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84061B4-ABC0-4FEF-BB5F-DB720EA7C2A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72675" y="6356351"/>
            <a:ext cx="10048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2829DFEA-6AE6-4F20-9BBE-203715610F4D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46" marR="0" lvl="0" indent="-361946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l-NL" sz="50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685800" marR="0" lvl="1" indent="-323853" algn="l" defTabSz="914400" rtl="0" fontAlgn="auto" hangingPunct="1">
        <a:lnSpc>
          <a:spcPct val="90000"/>
        </a:lnSpc>
        <a:spcBef>
          <a:spcPts val="300"/>
        </a:spcBef>
        <a:spcAft>
          <a:spcPts val="0"/>
        </a:spcAft>
        <a:buSzPct val="100000"/>
        <a:buFont typeface="Arial" pitchFamily="34"/>
        <a:buChar char="-"/>
        <a:tabLst/>
        <a:defRPr lang="nl-NL" sz="40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990596" marR="0" lvl="2" indent="-276221" algn="l" defTabSz="914400" rtl="0" fontAlgn="auto" hangingPunct="1">
        <a:lnSpc>
          <a:spcPct val="90000"/>
        </a:lnSpc>
        <a:spcBef>
          <a:spcPts val="200"/>
        </a:spcBef>
        <a:spcAft>
          <a:spcPts val="0"/>
        </a:spcAft>
        <a:buSzPct val="100000"/>
        <a:buFont typeface="Arial" pitchFamily="34"/>
        <a:buChar char="•"/>
        <a:tabLst/>
        <a:defRPr lang="nl-NL" sz="30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162046" marR="0" lvl="3" indent="-171450" algn="l" defTabSz="914400" rtl="0" fontAlgn="auto" hangingPunct="1">
        <a:lnSpc>
          <a:spcPct val="90000"/>
        </a:lnSpc>
        <a:spcBef>
          <a:spcPts val="100"/>
        </a:spcBef>
        <a:spcAft>
          <a:spcPts val="0"/>
        </a:spcAft>
        <a:buSzPct val="100000"/>
        <a:buFont typeface="Arial" pitchFamily="34"/>
        <a:buChar char="-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1343025" marR="0" lvl="4" indent="-180978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nl-NL" sz="16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buga.eu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jourdefrance.e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DC04C-98CA-4DDF-954C-89D268561C26}"/>
              </a:ext>
            </a:extLst>
          </p:cNvPr>
          <p:cNvSpPr txBox="1"/>
          <p:nvPr/>
        </p:nvSpPr>
        <p:spPr>
          <a:xfrm>
            <a:off x="1304144" y="2473378"/>
            <a:ext cx="9923489" cy="80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6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Leerstrategieën voor Frans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A68F6B-BE16-4148-9B20-BBD35A644BF0}"/>
              </a:ext>
            </a:extLst>
          </p:cNvPr>
          <p:cNvSpPr txBox="1"/>
          <p:nvPr/>
        </p:nvSpPr>
        <p:spPr>
          <a:xfrm>
            <a:off x="1304144" y="3685032"/>
            <a:ext cx="9923489" cy="12275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Hoe bereid ik mij goed voor op een toets?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>
            <a:extLst>
              <a:ext uri="{FF2B5EF4-FFF2-40B4-BE49-F238E27FC236}">
                <a16:creationId xmlns:a16="http://schemas.microsoft.com/office/drawing/2014/main" id="{839B6405-7813-41E0-B551-1AFED5BA8D9F}"/>
              </a:ext>
            </a:extLst>
          </p:cNvPr>
          <p:cNvSpPr txBox="1"/>
          <p:nvPr/>
        </p:nvSpPr>
        <p:spPr>
          <a:xfrm>
            <a:off x="2289429" y="336535"/>
            <a:ext cx="8878247" cy="707882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i="0" u="none" strike="noStrike" kern="0" cap="none" spc="0" baseline="0">
                <a:solidFill>
                  <a:srgbClr val="FFFFFF"/>
                </a:solidFill>
                <a:uFillTx/>
                <a:latin typeface="Arial"/>
              </a:rPr>
              <a:t>INHOUD</a:t>
            </a:r>
            <a:endParaRPr lang="nl-NL" sz="4000" b="1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44120C6A-2AFD-4EB1-B7CD-5A6967F5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497" y="1283351"/>
            <a:ext cx="3203179" cy="51556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901277C-A40C-4364-BAD8-137F16A4E63F}"/>
              </a:ext>
            </a:extLst>
          </p:cNvPr>
          <p:cNvSpPr txBox="1"/>
          <p:nvPr/>
        </p:nvSpPr>
        <p:spPr>
          <a:xfrm>
            <a:off x="2289429" y="1633932"/>
            <a:ext cx="8878247" cy="48875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539752" marR="0" lvl="0" indent="-53975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Woordenschat </a:t>
            </a:r>
            <a:b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(vocabulaire) </a:t>
            </a:r>
            <a:b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539752" marR="0" lvl="0" indent="-53975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Grammatica </a:t>
            </a:r>
            <a:b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(grammaire)</a:t>
            </a:r>
            <a:b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539752" marR="0" lvl="0" indent="-53975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Vaardigheden </a:t>
            </a:r>
            <a:b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(compétences)</a:t>
            </a:r>
            <a:b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539752" marR="0" lvl="0" indent="-53975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Extra oefenen voor Frans </a:t>
            </a:r>
            <a:b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nl-NL" sz="3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(exercices  supplémentaires)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4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361946" marR="0" lvl="0" indent="-36194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4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361946" marR="0" lvl="0" indent="-36194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4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>
            <a:extLst>
              <a:ext uri="{FF2B5EF4-FFF2-40B4-BE49-F238E27FC236}">
                <a16:creationId xmlns:a16="http://schemas.microsoft.com/office/drawing/2014/main" id="{D4038806-2737-4DFB-9222-5677282C78EE}"/>
              </a:ext>
            </a:extLst>
          </p:cNvPr>
          <p:cNvSpPr txBox="1"/>
          <p:nvPr/>
        </p:nvSpPr>
        <p:spPr>
          <a:xfrm>
            <a:off x="2289429" y="336535"/>
            <a:ext cx="8878247" cy="707882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WOORDENSCHAT </a:t>
            </a:r>
            <a:r>
              <a:rPr lang="nl-NL" sz="40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(vocabulaire)</a:t>
            </a:r>
            <a:r>
              <a:rPr lang="nl-NL" sz="40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nl-NL" sz="40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F5F795-D0C7-436A-844E-14EC07299AC3}"/>
              </a:ext>
            </a:extLst>
          </p:cNvPr>
          <p:cNvSpPr txBox="1"/>
          <p:nvPr/>
        </p:nvSpPr>
        <p:spPr>
          <a:xfrm>
            <a:off x="974357" y="1613650"/>
            <a:ext cx="10210766" cy="46362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Woorden leren: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WRTS / Quizlet / Slim Stampen 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(online methode)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Flitskaartjes 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(eventueel met tekeningen / plaatjes) 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Laten overhoren 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(ouders, vrienden, familie)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</a:rPr>
              <a:t>Beter 3x kort, dan 1x te lang 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6" descr="plaatjes / Frankrijk | Tamboerijntravel.jouwweb.nl">
            <a:extLst>
              <a:ext uri="{FF2B5EF4-FFF2-40B4-BE49-F238E27FC236}">
                <a16:creationId xmlns:a16="http://schemas.microsoft.com/office/drawing/2014/main" id="{E0EB8DCF-FAE4-4206-84D8-AE4CFBE7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4331" y="2910050"/>
            <a:ext cx="3117345" cy="36114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>
            <a:extLst>
              <a:ext uri="{FF2B5EF4-FFF2-40B4-BE49-F238E27FC236}">
                <a16:creationId xmlns:a16="http://schemas.microsoft.com/office/drawing/2014/main" id="{B56B0EFD-98C2-4C71-90B1-992B59FF84A2}"/>
              </a:ext>
            </a:extLst>
          </p:cNvPr>
          <p:cNvSpPr txBox="1"/>
          <p:nvPr/>
        </p:nvSpPr>
        <p:spPr>
          <a:xfrm>
            <a:off x="2289429" y="336535"/>
            <a:ext cx="8878247" cy="707882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GRAMMATICA</a:t>
            </a:r>
            <a:r>
              <a:rPr lang="nl-NL" sz="40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(grammaire) </a:t>
            </a:r>
            <a:endParaRPr lang="nl-NL" sz="40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8EA3E1-B8E6-47DA-AE35-2C0B10FF81DD}"/>
              </a:ext>
            </a:extLst>
          </p:cNvPr>
          <p:cNvSpPr txBox="1"/>
          <p:nvPr/>
        </p:nvSpPr>
        <p:spPr>
          <a:xfrm>
            <a:off x="1094280" y="1613650"/>
            <a:ext cx="10039883" cy="45676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Grammatica leren: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Maak altijd aantekeningen in de les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Voor het leren van werkwoorden: </a:t>
            </a: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hlinkClick r:id="rId2"/>
              </a:rPr>
              <a:t>www.verbuga.eu</a:t>
            </a: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42950" marR="0" lvl="0" indent="-7429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Maak alle extra oefeningen die je krijgt van je docent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Herken je de grammaticaregels bij spreken, luisteren, lezen en schrijven?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>
            <a:extLst>
              <a:ext uri="{FF2B5EF4-FFF2-40B4-BE49-F238E27FC236}">
                <a16:creationId xmlns:a16="http://schemas.microsoft.com/office/drawing/2014/main" id="{E668A8B9-92CA-4AD3-BF39-1B55508C2E3D}"/>
              </a:ext>
            </a:extLst>
          </p:cNvPr>
          <p:cNvSpPr txBox="1"/>
          <p:nvPr/>
        </p:nvSpPr>
        <p:spPr>
          <a:xfrm>
            <a:off x="2289429" y="336535"/>
            <a:ext cx="8878247" cy="707882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VAARDIGHEDEN</a:t>
            </a:r>
            <a:r>
              <a:rPr lang="nl-NL" sz="40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(compétences) 1 </a:t>
            </a:r>
            <a:endParaRPr lang="nl-NL" sz="40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3" name="Picture 2" descr="Lezen | Basisschool Wandelbos">
            <a:extLst>
              <a:ext uri="{FF2B5EF4-FFF2-40B4-BE49-F238E27FC236}">
                <a16:creationId xmlns:a16="http://schemas.microsoft.com/office/drawing/2014/main" id="{E0ADD4FE-EDAB-4297-85F7-AF298477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72" t="9620" r="9401" b="9389"/>
          <a:stretch>
            <a:fillRect/>
          </a:stretch>
        </p:blipFill>
        <p:spPr>
          <a:xfrm>
            <a:off x="9932898" y="3872749"/>
            <a:ext cx="2259098" cy="15693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AE5FF9C-B3D5-4E73-B003-150F8C8FBCB7}"/>
              </a:ext>
            </a:extLst>
          </p:cNvPr>
          <p:cNvSpPr txBox="1"/>
          <p:nvPr/>
        </p:nvSpPr>
        <p:spPr>
          <a:xfrm>
            <a:off x="944383" y="1595719"/>
            <a:ext cx="10223293" cy="49826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Lezen: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19139" marR="0" lvl="0" indent="-71913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Globaal lezen (ongeveer weten waar een tekst over gaat)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</a:t>
            </a:r>
          </a:p>
          <a:p>
            <a:pPr marL="719139" marR="0" lvl="0" indent="-71913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Zoekend lezen (je zoekt naar een antwoord op een vraag) </a:t>
            </a:r>
            <a:b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19139" marR="0" lvl="0" indent="-71913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Precies lezen (je begrijpt de hele tekst)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Teksten uit Grandes Lignes (boeken en online), extra leesteksten van je docent, </a:t>
            </a: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hlinkClick r:id="rId3"/>
              </a:rPr>
              <a:t>www.bonjourdefrance.eu</a:t>
            </a: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>
            <a:extLst>
              <a:ext uri="{FF2B5EF4-FFF2-40B4-BE49-F238E27FC236}">
                <a16:creationId xmlns:a16="http://schemas.microsoft.com/office/drawing/2014/main" id="{0C933886-53FC-42AB-B34C-1D461B4F8448}"/>
              </a:ext>
            </a:extLst>
          </p:cNvPr>
          <p:cNvSpPr txBox="1"/>
          <p:nvPr/>
        </p:nvSpPr>
        <p:spPr>
          <a:xfrm>
            <a:off x="2289429" y="336535"/>
            <a:ext cx="8878247" cy="707882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VAARDIGHEDEN</a:t>
            </a:r>
            <a:r>
              <a:rPr lang="nl-NL" sz="40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(compétences) 2 </a:t>
            </a:r>
            <a:endParaRPr lang="nl-NL" sz="40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D732A-3BF1-4327-AF11-B9824F8FB3F2}"/>
              </a:ext>
            </a:extLst>
          </p:cNvPr>
          <p:cNvSpPr txBox="1"/>
          <p:nvPr/>
        </p:nvSpPr>
        <p:spPr>
          <a:xfrm>
            <a:off x="838203" y="1667435"/>
            <a:ext cx="10329473" cy="2762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Luisteren: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2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Luisteropdrachten uit Grandes Lignes (boek en online), extra luistermateriaal van je docent, Netflix met Franse audio + ondertiteling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2" descr="Écouter le monde | Creative Europe">
            <a:extLst>
              <a:ext uri="{FF2B5EF4-FFF2-40B4-BE49-F238E27FC236}">
                <a16:creationId xmlns:a16="http://schemas.microsoft.com/office/drawing/2014/main" id="{8ACE8ABF-2C82-42D9-A434-826810B5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1669" y="3912434"/>
            <a:ext cx="3770327" cy="29455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>
            <a:extLst>
              <a:ext uri="{FF2B5EF4-FFF2-40B4-BE49-F238E27FC236}">
                <a16:creationId xmlns:a16="http://schemas.microsoft.com/office/drawing/2014/main" id="{27701D3F-9CFE-4140-A4E8-3B52AB94287E}"/>
              </a:ext>
            </a:extLst>
          </p:cNvPr>
          <p:cNvSpPr txBox="1"/>
          <p:nvPr/>
        </p:nvSpPr>
        <p:spPr>
          <a:xfrm>
            <a:off x="2289429" y="336535"/>
            <a:ext cx="8878247" cy="1323438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EXTRA OEFENEN VOOR FRANS</a:t>
            </a:r>
            <a:r>
              <a:rPr lang="nl-NL" sz="40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(exercices supplémentaires) </a:t>
            </a:r>
            <a:endParaRPr lang="nl-NL" sz="40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9D01F0-923A-49DA-8D0B-3E628ADF6552}"/>
              </a:ext>
            </a:extLst>
          </p:cNvPr>
          <p:cNvSpPr txBox="1"/>
          <p:nvPr/>
        </p:nvSpPr>
        <p:spPr>
          <a:xfrm>
            <a:off x="1004340" y="1990164"/>
            <a:ext cx="10344982" cy="45540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Grandes Lignes (5</a:t>
            </a:r>
            <a:r>
              <a:rPr lang="nl-NL" sz="3200" b="1" i="0" u="none" strike="noStrike" kern="1200" cap="none" spc="0" baseline="30000">
                <a:solidFill>
                  <a:srgbClr val="000000"/>
                </a:solidFill>
                <a:uFillTx/>
                <a:latin typeface="Arial"/>
              </a:rPr>
              <a:t>de</a:t>
            </a:r>
            <a:r>
              <a:rPr lang="nl-NL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en 6</a:t>
            </a:r>
            <a:r>
              <a:rPr lang="nl-NL" sz="3200" b="1" i="0" u="none" strike="noStrike" kern="1200" cap="none" spc="0" baseline="30000">
                <a:solidFill>
                  <a:srgbClr val="000000"/>
                </a:solidFill>
                <a:uFillTx/>
                <a:latin typeface="Arial"/>
              </a:rPr>
              <a:t>de</a:t>
            </a:r>
            <a:r>
              <a:rPr lang="nl-NL" sz="3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editie):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Welk extra oefenmateriaal heeft de methode (boek en online)?</a:t>
            </a:r>
          </a:p>
          <a:p>
            <a:pPr marL="742950" marR="0" lvl="0" indent="-74295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Slim Stampen</a:t>
            </a:r>
            <a:br>
              <a:rPr lang="nl-NL" sz="3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42950" marR="0" lvl="0" indent="-74295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Oefentoetsen (D-toets) </a:t>
            </a:r>
            <a:br>
              <a:rPr lang="nl-NL" sz="35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endParaRPr lang="nl-NL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742950" marR="0" lvl="0" indent="-74295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Extra oefeningen voor woorden / zinnen / grammatica / spreken / luisteren / lezen / schrijven</a:t>
            </a:r>
          </a:p>
          <a:p>
            <a:pPr marL="742950" marR="0" lvl="0" indent="-742950" algn="l" defTabSz="914400" rtl="0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AutoNum type="arabicParenR"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6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>
            <a:extLst>
              <a:ext uri="{FF2B5EF4-FFF2-40B4-BE49-F238E27FC236}">
                <a16:creationId xmlns:a16="http://schemas.microsoft.com/office/drawing/2014/main" id="{11B6E011-6D55-4F12-905C-0315107B654A}"/>
              </a:ext>
            </a:extLst>
          </p:cNvPr>
          <p:cNvSpPr txBox="1"/>
          <p:nvPr/>
        </p:nvSpPr>
        <p:spPr>
          <a:xfrm>
            <a:off x="2540002" y="270552"/>
            <a:ext cx="8592461" cy="70788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179386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BELANGRIJK</a:t>
            </a:r>
            <a:endParaRPr lang="nl-NL" sz="10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kstvak 4">
            <a:extLst>
              <a:ext uri="{FF2B5EF4-FFF2-40B4-BE49-F238E27FC236}">
                <a16:creationId xmlns:a16="http://schemas.microsoft.com/office/drawing/2014/main" id="{D4CDFCF1-8166-4534-87F6-9448BAB8BFC7}"/>
              </a:ext>
            </a:extLst>
          </p:cNvPr>
          <p:cNvSpPr txBox="1"/>
          <p:nvPr/>
        </p:nvSpPr>
        <p:spPr>
          <a:xfrm>
            <a:off x="1075764" y="1559856"/>
            <a:ext cx="9986683" cy="4801313"/>
          </a:xfrm>
          <a:prstGeom prst="rect">
            <a:avLst/>
          </a:prstGeom>
          <a:solidFill>
            <a:srgbClr val="008BD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717547" marR="0" lvl="0" indent="-717547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Vind altijd een manier die bij jou past! </a:t>
            </a:r>
          </a:p>
          <a:p>
            <a:pPr marL="717547" marR="0" lvl="0" indent="-717547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Ga naar je vakdocent op het moment dat je vastloopt. Samen kunnen we zoeken naar een oplossing!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ndriaan ro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ndriaan w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312</Words>
  <Application>Microsoft Office PowerPoint</Application>
  <PresentationFormat>Breedbeeld</PresentationFormat>
  <Paragraphs>51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Mondriaan rood</vt:lpstr>
      <vt:lpstr>Mondriaan wit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</dc:title>
  <dc:creator>Rick Heinen</dc:creator>
  <cp:lastModifiedBy>Cihan-Alakmak, A (Aygün)</cp:lastModifiedBy>
  <cp:revision>24</cp:revision>
  <dcterms:created xsi:type="dcterms:W3CDTF">2017-10-24T18:07:10Z</dcterms:created>
  <dcterms:modified xsi:type="dcterms:W3CDTF">2020-09-14T10:30:02Z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0x0101005A90190B281E864EAABA4D8388C5943C</vt:lpwstr>
  </property>
</Properties>
</file>