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17"/>
  </p:notesMasterIdLst>
  <p:sldIdLst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BD2"/>
    <a:srgbClr val="D1F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45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4D715D60-7141-4ABD-BB57-7DF8184B6F0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4CC9243-59B1-425F-B229-AD59A708146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altLang="nl-NL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81AF784-D560-4EE0-9407-27956E776FA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nl-NL" altLang="nl-NL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C5DA0998-CA89-493C-A0AB-BB09C2F6453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nl-NL" altLang="nl-NL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8B54E816-D145-415E-80B0-4E15A4AF58E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nl-NL" altLang="nl-NL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22F06EC1-01D1-4D75-B00E-20571787B81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DE77FDA2-4E44-455E-8445-61EB7625838F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5746C1-1AF1-40B5-A87B-91507A4B04B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C48BE2-4C74-4953-B1ED-D3551E825994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19457" name="Rectangle 1">
            <a:extLst>
              <a:ext uri="{FF2B5EF4-FFF2-40B4-BE49-F238E27FC236}">
                <a16:creationId xmlns:a16="http://schemas.microsoft.com/office/drawing/2014/main" id="{470F626B-F748-4AE9-BB40-47DBCDB0D64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9A15E44F-3714-49DE-AA77-136E943398C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354AB8A-1140-46E5-A3E8-A9EF7E6FCEE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295B52-EA96-4F90-9BD1-7E1BE6E6697F}" type="slidenum">
              <a:rPr lang="nl-NL" altLang="nl-NL"/>
              <a:pPr/>
              <a:t>11</a:t>
            </a:fld>
            <a:endParaRPr lang="nl-NL" altLang="nl-NL"/>
          </a:p>
        </p:txBody>
      </p:sp>
      <p:sp>
        <p:nvSpPr>
          <p:cNvPr id="28673" name="Rectangle 1">
            <a:extLst>
              <a:ext uri="{FF2B5EF4-FFF2-40B4-BE49-F238E27FC236}">
                <a16:creationId xmlns:a16="http://schemas.microsoft.com/office/drawing/2014/main" id="{A444FCD9-6E3C-40E0-BD64-5A0354A020D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45F42D55-725F-4AE6-91B7-2D7EF8DC909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72D448-51EE-4E6A-89D1-F6F1237245A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661AC8-913C-4B82-9D91-AC15649178E4}" type="slidenum">
              <a:rPr lang="nl-NL" altLang="nl-NL"/>
              <a:pPr/>
              <a:t>12</a:t>
            </a:fld>
            <a:endParaRPr lang="nl-NL" altLang="nl-NL"/>
          </a:p>
        </p:txBody>
      </p:sp>
      <p:sp>
        <p:nvSpPr>
          <p:cNvPr id="29697" name="Rectangle 1">
            <a:extLst>
              <a:ext uri="{FF2B5EF4-FFF2-40B4-BE49-F238E27FC236}">
                <a16:creationId xmlns:a16="http://schemas.microsoft.com/office/drawing/2014/main" id="{547EB5CE-EB0E-439D-B96A-1142A810290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7875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51D23EE1-EABA-41E6-8D23-3E8FD596B9C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6D38AE6-94F3-41E6-B902-D2AAB03A57D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E050E4-4725-49BB-A675-135A422DA07D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D0C4D070-81C8-41E0-B098-9AAEDC154AD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B9043E91-C350-47B9-9295-8CB9976BFDC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C99A770-BDF5-402C-9B20-722B56AE7BA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304193-2FA4-4CC1-9417-2A15D0D20E50}" type="slidenum">
              <a:rPr lang="nl-NL" altLang="nl-NL"/>
              <a:pPr/>
              <a:t>4</a:t>
            </a:fld>
            <a:endParaRPr lang="nl-NL" altLang="nl-NL"/>
          </a:p>
        </p:txBody>
      </p:sp>
      <p:sp>
        <p:nvSpPr>
          <p:cNvPr id="21505" name="Rectangle 1">
            <a:extLst>
              <a:ext uri="{FF2B5EF4-FFF2-40B4-BE49-F238E27FC236}">
                <a16:creationId xmlns:a16="http://schemas.microsoft.com/office/drawing/2014/main" id="{CFFE3EBE-1A5C-4ACE-AC2C-9A12CA19D9C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675DBF7F-6661-4362-9D22-BE2E48DDEF3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316D677-213A-4654-9780-B20516086E5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83BB13-3EDF-474C-B6F5-5B38A93130CC}" type="slidenum">
              <a:rPr lang="nl-NL" altLang="nl-NL"/>
              <a:pPr/>
              <a:t>5</a:t>
            </a:fld>
            <a:endParaRPr lang="nl-NL" altLang="nl-NL"/>
          </a:p>
        </p:txBody>
      </p:sp>
      <p:sp>
        <p:nvSpPr>
          <p:cNvPr id="22529" name="Rectangle 1">
            <a:extLst>
              <a:ext uri="{FF2B5EF4-FFF2-40B4-BE49-F238E27FC236}">
                <a16:creationId xmlns:a16="http://schemas.microsoft.com/office/drawing/2014/main" id="{47BCEA7E-A2BB-4390-BDDC-7AB2E813564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0B7B3182-7911-4DD4-8EAC-667A5B10A43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C18D1EE-8FCC-4768-A348-DF32E0B4203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B10047-CF66-40B1-9702-772805B8EAC2}" type="slidenum">
              <a:rPr lang="nl-NL" altLang="nl-NL"/>
              <a:pPr/>
              <a:t>6</a:t>
            </a:fld>
            <a:endParaRPr lang="nl-NL" altLang="nl-NL"/>
          </a:p>
        </p:txBody>
      </p:sp>
      <p:sp>
        <p:nvSpPr>
          <p:cNvPr id="23553" name="Rectangle 1">
            <a:extLst>
              <a:ext uri="{FF2B5EF4-FFF2-40B4-BE49-F238E27FC236}">
                <a16:creationId xmlns:a16="http://schemas.microsoft.com/office/drawing/2014/main" id="{D6DC79AA-96F8-4CB7-B200-656F37C324B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C893EA6B-7AA0-47AE-ACE1-8CDD4DB1388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885DFA1-6029-4D7D-9529-1D785B82866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50DEE5-5ED8-4C3E-B8BE-ABBEB33146BD}" type="slidenum">
              <a:rPr lang="nl-NL" altLang="nl-NL"/>
              <a:pPr/>
              <a:t>7</a:t>
            </a:fld>
            <a:endParaRPr lang="nl-NL" altLang="nl-NL"/>
          </a:p>
        </p:txBody>
      </p:sp>
      <p:sp>
        <p:nvSpPr>
          <p:cNvPr id="24577" name="Rectangle 1">
            <a:extLst>
              <a:ext uri="{FF2B5EF4-FFF2-40B4-BE49-F238E27FC236}">
                <a16:creationId xmlns:a16="http://schemas.microsoft.com/office/drawing/2014/main" id="{402D9633-2CD7-4097-80CC-5F13BA04BAC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5C8BC549-2D08-411E-8BB3-6CCC96975CB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47628C-7339-4043-ABB8-CADA944CBA9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DFD64F-DA22-4287-83B0-4F9E2C969F04}" type="slidenum">
              <a:rPr lang="nl-NL" altLang="nl-NL"/>
              <a:pPr/>
              <a:t>8</a:t>
            </a:fld>
            <a:endParaRPr lang="nl-NL" altLang="nl-NL"/>
          </a:p>
        </p:txBody>
      </p:sp>
      <p:sp>
        <p:nvSpPr>
          <p:cNvPr id="25601" name="Rectangle 1">
            <a:extLst>
              <a:ext uri="{FF2B5EF4-FFF2-40B4-BE49-F238E27FC236}">
                <a16:creationId xmlns:a16="http://schemas.microsoft.com/office/drawing/2014/main" id="{85CC69D5-915D-45C8-9EDD-DBB0EE46B49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63B6D6E5-A986-42DE-BF13-4AADA78E554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38D3C53-6C4B-4D0E-8CE2-9587D63D8F0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1718B92-F7B4-4EBD-9AC7-F234912D5600}" type="slidenum">
              <a:rPr lang="nl-NL" altLang="nl-NL"/>
              <a:pPr/>
              <a:t>9</a:t>
            </a:fld>
            <a:endParaRPr lang="nl-NL" altLang="nl-NL"/>
          </a:p>
        </p:txBody>
      </p:sp>
      <p:sp>
        <p:nvSpPr>
          <p:cNvPr id="26625" name="Rectangle 1">
            <a:extLst>
              <a:ext uri="{FF2B5EF4-FFF2-40B4-BE49-F238E27FC236}">
                <a16:creationId xmlns:a16="http://schemas.microsoft.com/office/drawing/2014/main" id="{77E36E06-F85C-46B2-A368-ADBD8DCCB00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66D0F505-9B43-4FA4-9131-B29C382F2A2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3D7FCB5-02D5-4A95-86BC-3E45DC780CE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7048F6-08AE-48E7-A7B4-11259F62BBBF}" type="slidenum">
              <a:rPr lang="nl-NL" altLang="nl-NL"/>
              <a:pPr/>
              <a:t>10</a:t>
            </a:fld>
            <a:endParaRPr lang="nl-NL" altLang="nl-NL"/>
          </a:p>
        </p:txBody>
      </p:sp>
      <p:sp>
        <p:nvSpPr>
          <p:cNvPr id="27649" name="Rectangle 1">
            <a:extLst>
              <a:ext uri="{FF2B5EF4-FFF2-40B4-BE49-F238E27FC236}">
                <a16:creationId xmlns:a16="http://schemas.microsoft.com/office/drawing/2014/main" id="{B6BE8AC2-0564-40DF-B408-FAC21CE426D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01FB27EE-7F29-4511-8CAC-AF56532C3D8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6872B2-A87B-48C8-8FA8-A1D267C75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C09C88A-E0B7-45C6-973D-4FB8995EF7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7382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E7AC1-FECB-4B57-8D0F-4B7862B43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80945FA-3926-4042-A017-AB52686E0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65400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3645E08-AF37-4FF9-A655-12D04EA5A6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3050"/>
            <a:ext cx="2741613" cy="5307013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D10407-3177-462B-B3FF-F4699967D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3050"/>
            <a:ext cx="8077200" cy="530701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185064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C26FD1-272D-44E9-8012-E0D30EF25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27A5093-65BF-4DD1-B6EC-18F267C330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901555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EB4810-96FD-427C-B643-1322AC8DC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91844A-6743-4061-86D7-683980EA9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69930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0202A7-FAA7-4052-93DB-6D419FA0E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D521B6B-DA7E-4A57-8CFE-0FCCCCD44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87985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B24D19-0D34-4FBC-8EB6-FC0FB7911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C49BF4-7D9D-49DC-AAE3-193EFE69C9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8613" cy="39751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7E6EE5E-FA1F-43CD-A6A1-9D5699040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613" y="1604963"/>
            <a:ext cx="5410200" cy="39751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876542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7E954D-21BC-4F4F-BD2A-3C1B09DE7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5F95F98-7A09-48E0-99B8-3C3BE4634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438BD77-3751-41FD-8E93-1455990E5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10665C2-58C6-4D8A-80C1-31746346CC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7387EDE-44EA-4EC1-9FDB-799C97CCAA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097757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BB85DD-3D07-4E0E-8448-C58B27796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448571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4206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502EA7-1F83-4E0D-AA8A-020986316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9D98E4-9AB3-48A0-90D8-A31455E11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4B3CA03-69C7-4910-A0E0-7A79B69E7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8409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707EF5-414F-4407-8892-AC7F174AD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A91116-F121-4EC2-987F-AC28BD38C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5709469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034F9C-F9F0-44B4-8215-9F1EF821A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A53FB12-B170-477D-9825-068E6EA133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EF3A6B2-EB52-466F-926F-AF50452541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840395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118226-B577-4B1F-8687-B1ECDF01E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D76736-C348-4C88-AE57-3C8EF99EE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107584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15D6766-3F8A-42D9-9BD0-D61F93A77E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3050"/>
            <a:ext cx="2741613" cy="5307013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0C1C51B-3B2D-4664-AE3D-1EC89178C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3050"/>
            <a:ext cx="8077200" cy="530701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539852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51A291-4383-4310-B14C-1856078791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0E1410D-4F7B-4B26-9735-9A8404654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120936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1D8CE3-814E-436E-B428-8AE7DB0B9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4EEA31-B715-4713-9272-137177999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6368776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9873C-DDA3-4AC1-A0D4-2DA272AC8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EE8349-80AC-4E9D-975B-A504E5013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166681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B393E7-AA07-4172-A481-2A07EC7E2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28B84A-EBDF-4D37-9409-5CBBB33D5C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8613" cy="39751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14F17C5-14A5-455E-8537-ABBB1B3AC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613" y="1604963"/>
            <a:ext cx="5410200" cy="39751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212796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2A7221-A091-4BD1-BAAC-3D3D01733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2D257CD-FAE0-49BD-BD0C-5EB7A058A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A3A3281-D371-45C8-882E-F615E963A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B35106B-A890-49FD-AC3F-B730A2D387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37508DD-2CE2-4D0E-ACFF-2FD48E9ED3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945622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77C1A-B5E9-42F3-BDA8-2B07048CF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8377894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18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92363F-36D3-4B23-9DF0-8960B9642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76AE6A8-25F8-4396-B262-348DF7D1C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1816724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E914EC-F99E-4FCB-8E24-C7F7DABE2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6E29AF-7545-43BC-ADD3-A4989722D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F03C433-87A8-4D83-98E1-D06C8DF7D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2339409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CFA25B-05EE-4E4D-A7F3-738909DF9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D8A5980-43D6-4AF5-9DA5-166A56F96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9FA420A-603D-4FA1-AFB8-B84244B74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8534710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C19CC7-C7A6-494A-A01E-9B67A56BB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3978EC5-9251-444E-B75F-933A37EAC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557248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4D551A9-3E68-4524-A838-F2362793B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3050"/>
            <a:ext cx="2741613" cy="5307013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B60C794-21EA-451D-84BD-BFE37ACB2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3050"/>
            <a:ext cx="8077200" cy="530701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847887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1E8F2D-57FD-4B5C-9C76-01388709E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D00B468-5A51-40BD-88E4-70306DCBD4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967240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254446-5486-46D2-8FAC-479987254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66C46E-36D6-4149-A24B-A1E232BB1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0537984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6E3344-8DFE-4D43-861F-14432D400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DD09C22-00DB-4603-8BF5-E18A16D32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541277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B4349-2681-4264-A08E-413AECAD8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DCBDDC-2967-49D9-8FC5-9D2DA9C24B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7131FCF-E983-4EF2-AEAD-16BA690BB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6270892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C434AA-2422-40F7-A4A3-FC8B9063B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5A4A7AC-55B5-4C79-AA03-F516345FD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40F6C1E-34BC-4389-861F-BCDD85CD7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7F761C3-70F6-49A2-ADCF-35F9848EFC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B54636F-7596-43A0-9B9F-C4091F1C3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9373119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407084-1994-45FC-968F-E0585D81A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78594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60B3B6-F12E-4C4A-87FE-A5DB803EE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51B580-92AF-479E-B8A7-75ABC9E6C8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8613" cy="39751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E481F98-ECC8-4164-8E6B-06F221EE6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613" y="1604963"/>
            <a:ext cx="5410200" cy="39751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531249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8240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9C2FD8-12EA-4EAC-8463-B6A354E5B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DEBFB0-BA66-415B-8EA5-409B5B9CC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29110A3-303E-4CE6-A0A9-1E6CED9AE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592727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CBAA78-D5B6-4262-A9DF-915448E48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097E230-FBCD-49ED-9076-26A1D7B981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3DF9390-AF1A-426F-B4AB-8C3D92A52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8119411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8DEB6D-F1E9-441E-9F60-D51A564D7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D18EA93-9B22-46DC-BA97-8F956E472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173270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DF2714B-9DCA-4267-A3EC-AE252BE163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E383F98-45BA-4E04-8B98-A107CCE0D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25306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D21E88-133F-4266-ACE4-EE42BC4D7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05479B6-D96A-44D7-87C9-835949ABE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05C33AF-C0F1-451D-83DB-6B1A9D7705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3466650-7013-44ED-A4D6-0F12A50739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F4AD6B2-961F-4267-9ACC-E45CE2F6C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19259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5E8D13-F9BC-47E3-AC3D-707DDC656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88523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070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D784BB-49E4-40E2-9C9F-3E398113B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0D7C30-A5EA-46A5-8D39-D2CD0AC30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73B6DA7-5D66-4373-A3DB-F763B51B7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674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20736-E8FF-468C-A04D-A793736E6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154BE47-19C7-4BD8-8B5F-3D7769AE4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630D025-755C-4B8C-AFEC-AED832387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5076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1886798B-4B5A-485B-9542-2B2F024DD5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712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titeltekst te bewerken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3E7A99D9-65AE-42DB-A37C-D72DB7EADE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7121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overzichtstekst te bewerken</a:t>
            </a:r>
          </a:p>
          <a:p>
            <a:pPr lvl="1"/>
            <a:r>
              <a:rPr lang="en-GB" altLang="nl-NL"/>
              <a:t>Tweede overzichtsniveau</a:t>
            </a:r>
          </a:p>
          <a:p>
            <a:pPr lvl="2"/>
            <a:r>
              <a:rPr lang="en-GB" altLang="nl-NL"/>
              <a:t>Derde overzichtsniveau</a:t>
            </a:r>
          </a:p>
          <a:p>
            <a:pPr lvl="3"/>
            <a:r>
              <a:rPr lang="en-GB" altLang="nl-NL"/>
              <a:t>Vierde overzichtsniveau</a:t>
            </a:r>
          </a:p>
          <a:p>
            <a:pPr lvl="4"/>
            <a:r>
              <a:rPr lang="en-GB" altLang="nl-NL"/>
              <a:t>Vijfde overzichtsniveau</a:t>
            </a:r>
          </a:p>
          <a:p>
            <a:pPr lvl="4"/>
            <a:r>
              <a:rPr lang="en-GB" altLang="nl-NL"/>
              <a:t>Zesde overzichtsniveau</a:t>
            </a:r>
          </a:p>
          <a:p>
            <a:pPr lvl="4"/>
            <a:r>
              <a:rPr lang="en-GB" altLang="nl-NL"/>
              <a:t>Zevende overzichtsniveau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04997760-E470-430F-9B50-F27A7B31E5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712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titeltekst te bewerken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8BA81AF0-3738-422C-B1FF-345CDDADF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7121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overzichtstekst te bewerken</a:t>
            </a:r>
          </a:p>
          <a:p>
            <a:pPr lvl="1"/>
            <a:r>
              <a:rPr lang="en-GB" altLang="nl-NL"/>
              <a:t>Tweede overzichtsniveau</a:t>
            </a:r>
          </a:p>
          <a:p>
            <a:pPr lvl="2"/>
            <a:r>
              <a:rPr lang="en-GB" altLang="nl-NL"/>
              <a:t>Derde overzichtsniveau</a:t>
            </a:r>
          </a:p>
          <a:p>
            <a:pPr lvl="3"/>
            <a:r>
              <a:rPr lang="en-GB" altLang="nl-NL"/>
              <a:t>Vierde overzichtsniveau</a:t>
            </a:r>
          </a:p>
          <a:p>
            <a:pPr lvl="4"/>
            <a:r>
              <a:rPr lang="en-GB" altLang="nl-NL"/>
              <a:t>Vijfde overzichtsniveau</a:t>
            </a:r>
          </a:p>
          <a:p>
            <a:pPr lvl="4"/>
            <a:r>
              <a:rPr lang="en-GB" altLang="nl-NL"/>
              <a:t>Zesde overzichtsniveau</a:t>
            </a:r>
          </a:p>
          <a:p>
            <a:pPr lvl="4"/>
            <a:r>
              <a:rPr lang="en-GB" altLang="nl-NL"/>
              <a:t>Zevende overzichtsniveau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4A6DC024-E94B-44F3-B7A7-17BA00C41F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712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titeltekst te bewerken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B086B9EA-4F43-4516-B821-9E6B3E3326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7121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overzichtstekst te bewerken</a:t>
            </a:r>
          </a:p>
          <a:p>
            <a:pPr lvl="1"/>
            <a:r>
              <a:rPr lang="en-GB" altLang="nl-NL"/>
              <a:t>Tweede overzichtsniveau</a:t>
            </a:r>
          </a:p>
          <a:p>
            <a:pPr lvl="2"/>
            <a:r>
              <a:rPr lang="en-GB" altLang="nl-NL"/>
              <a:t>Derde overzichtsniveau</a:t>
            </a:r>
          </a:p>
          <a:p>
            <a:pPr lvl="3"/>
            <a:r>
              <a:rPr lang="en-GB" altLang="nl-NL"/>
              <a:t>Vierde overzichtsniveau</a:t>
            </a:r>
          </a:p>
          <a:p>
            <a:pPr lvl="4"/>
            <a:r>
              <a:rPr lang="en-GB" altLang="nl-NL"/>
              <a:t>Vijfde overzichtsniveau</a:t>
            </a:r>
          </a:p>
          <a:p>
            <a:pPr lvl="4"/>
            <a:r>
              <a:rPr lang="en-GB" altLang="nl-NL"/>
              <a:t>Zesde overzichtsniveau</a:t>
            </a:r>
          </a:p>
          <a:p>
            <a:pPr lvl="4"/>
            <a:r>
              <a:rPr lang="en-GB" altLang="nl-NL"/>
              <a:t>Zevende overzichtsniveau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5B7582-43F6-4E37-BB4C-F8A348AA97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5577" y="2115671"/>
            <a:ext cx="9756000" cy="2545976"/>
          </a:xfrm>
        </p:spPr>
        <p:txBody>
          <a:bodyPr/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Studie- en vakvaardigheden voor </a:t>
            </a:r>
            <a:br>
              <a:rPr lang="nl-NL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Nederlands</a:t>
            </a:r>
            <a:br>
              <a:rPr lang="nl-NL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Handige </a:t>
            </a:r>
            <a:r>
              <a:rPr lang="nl-NL" altLang="nl-NL" sz="3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strategieën</a:t>
            </a:r>
            <a:r>
              <a:rPr lang="nl-NL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bij het vak Nederland</a:t>
            </a:r>
          </a:p>
        </p:txBody>
      </p:sp>
    </p:spTree>
    <p:extLst>
      <p:ext uri="{BB962C8B-B14F-4D97-AF65-F5344CB8AC3E}">
        <p14:creationId xmlns:p14="http://schemas.microsoft.com/office/powerpoint/2010/main" val="2928616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CBBC9C87-DC66-4CAD-85D4-5F05295A8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576" y="271463"/>
            <a:ext cx="8851974" cy="706432"/>
          </a:xfrm>
          <a:prstGeom prst="rect">
            <a:avLst/>
          </a:prstGeom>
          <a:solidFill>
            <a:srgbClr val="008B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indent="179388">
              <a:lnSpc>
                <a:spcPct val="100000"/>
              </a:lnSpc>
            </a:pPr>
            <a:r>
              <a:rPr lang="nl-NL" altLang="nl-NL" sz="4000" b="1" dirty="0">
                <a:solidFill>
                  <a:srgbClr val="FFFFFF"/>
                </a:solidFill>
                <a:cs typeface="DejaVu Sans" panose="020B0603030804020204" pitchFamily="34" charset="0"/>
              </a:rPr>
              <a:t>WOORDENLIJST</a:t>
            </a:r>
            <a:endParaRPr lang="nl-NL" altLang="nl-NL" sz="4000" dirty="0">
              <a:cs typeface="DejaVu Sans" panose="020B0603030804020204" pitchFamily="34" charset="0"/>
            </a:endParaRPr>
          </a:p>
        </p:txBody>
      </p:sp>
      <p:graphicFrame>
        <p:nvGraphicFramePr>
          <p:cNvPr id="15362" name="Group 2">
            <a:extLst>
              <a:ext uri="{FF2B5EF4-FFF2-40B4-BE49-F238E27FC236}">
                <a16:creationId xmlns:a16="http://schemas.microsoft.com/office/drawing/2014/main" id="{D54A5E26-4EA5-4CCD-9E98-1EA353B17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736307"/>
              </p:ext>
            </p:extLst>
          </p:nvPr>
        </p:nvGraphicFramePr>
        <p:xfrm>
          <a:off x="839416" y="1628800"/>
          <a:ext cx="10292134" cy="4953312"/>
        </p:xfrm>
        <a:graphic>
          <a:graphicData uri="http://schemas.openxmlformats.org/drawingml/2006/table">
            <a:tbl>
              <a:tblPr/>
              <a:tblGrid>
                <a:gridCol w="1690934">
                  <a:extLst>
                    <a:ext uri="{9D8B030D-6E8A-4147-A177-3AD203B41FA5}">
                      <a16:colId xmlns:a16="http://schemas.microsoft.com/office/drawing/2014/main" val="2950516907"/>
                    </a:ext>
                  </a:extLst>
                </a:gridCol>
                <a:gridCol w="2331913">
                  <a:extLst>
                    <a:ext uri="{9D8B030D-6E8A-4147-A177-3AD203B41FA5}">
                      <a16:colId xmlns:a16="http://schemas.microsoft.com/office/drawing/2014/main" val="2539427063"/>
                    </a:ext>
                  </a:extLst>
                </a:gridCol>
                <a:gridCol w="3779725">
                  <a:extLst>
                    <a:ext uri="{9D8B030D-6E8A-4147-A177-3AD203B41FA5}">
                      <a16:colId xmlns:a16="http://schemas.microsoft.com/office/drawing/2014/main" val="1570509685"/>
                    </a:ext>
                  </a:extLst>
                </a:gridCol>
                <a:gridCol w="2489562">
                  <a:extLst>
                    <a:ext uri="{9D8B030D-6E8A-4147-A177-3AD203B41FA5}">
                      <a16:colId xmlns:a16="http://schemas.microsoft.com/office/drawing/2014/main" val="918546870"/>
                    </a:ext>
                  </a:extLst>
                </a:gridCol>
              </a:tblGrid>
              <a:tr h="505154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WOORD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BETEKENIS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VOORBEELDZIN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SYNONIEM(EN)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8697414"/>
                  </a:ext>
                </a:extLst>
              </a:tr>
              <a:tr h="1313750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paragraaf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deel van een hoofdstuk in een boek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Voor morgen moeten we paragraaf 3 en 4 leren uit het aardrijkskundeboek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endParaRPr kumimoji="0" lang="nl-NL" altLang="nl-NL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752163"/>
                  </a:ext>
                </a:extLst>
              </a:tr>
              <a:tr h="910329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Woord:..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endParaRPr kumimoji="0" lang="nl-NL" altLang="nl-NL" sz="24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betekenis: …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endParaRPr kumimoji="0" lang="nl-NL" altLang="nl-NL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voorbeeldzin: …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endParaRPr kumimoji="0" lang="nl-NL" altLang="nl-NL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5434441"/>
                  </a:ext>
                </a:extLst>
              </a:tr>
              <a:tr h="1313750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woord: …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endParaRPr kumimoji="0" lang="nl-NL" altLang="nl-NL" sz="24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betekenis: …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voorbeeldzin: …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endParaRPr kumimoji="0" lang="nl-NL" altLang="nl-NL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735471"/>
                  </a:ext>
                </a:extLst>
              </a:tr>
              <a:tr h="910329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……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endParaRPr kumimoji="0" lang="nl-NL" altLang="nl-NL" sz="24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……………..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……………..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…………………..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374922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DF47E38-E597-4E4D-B372-CCF67312A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0" y="271463"/>
            <a:ext cx="8591550" cy="70643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nl-NL" altLang="nl-NL" sz="4000" b="1" dirty="0">
                <a:solidFill>
                  <a:srgbClr val="FFFFFF"/>
                </a:solidFill>
                <a:cs typeface="DejaVu Sans" panose="020B0603030804020204" pitchFamily="34" charset="0"/>
              </a:rPr>
              <a:t>BELANGRIJK</a:t>
            </a:r>
            <a:endParaRPr lang="nl-NL" altLang="nl-NL" sz="4000" dirty="0">
              <a:cs typeface="DejaVu Sans" panose="020B0603030804020204" pitchFamily="34" charset="0"/>
            </a:endParaRPr>
          </a:p>
        </p:txBody>
      </p:sp>
      <p:sp>
        <p:nvSpPr>
          <p:cNvPr id="4" name="Tijdelijke aanduiding voor inhoud 1">
            <a:extLst>
              <a:ext uri="{FF2B5EF4-FFF2-40B4-BE49-F238E27FC236}">
                <a16:creationId xmlns:a16="http://schemas.microsoft.com/office/drawing/2014/main" id="{E9542422-8923-475A-92CB-71807E202BCE}"/>
              </a:ext>
            </a:extLst>
          </p:cNvPr>
          <p:cNvSpPr txBox="1">
            <a:spLocks/>
          </p:cNvSpPr>
          <p:nvPr/>
        </p:nvSpPr>
        <p:spPr>
          <a:xfrm>
            <a:off x="1055440" y="1628800"/>
            <a:ext cx="10077016" cy="4507645"/>
          </a:xfrm>
          <a:prstGeom prst="rect">
            <a:avLst/>
          </a:prstGeom>
          <a:solidFill>
            <a:srgbClr val="008BD2"/>
          </a:solidFill>
        </p:spPr>
        <p:txBody>
          <a:bodyPr>
            <a:normAutofit/>
          </a:bodyPr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ts val="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ts val="5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endParaRPr lang="nl-NL" dirty="0">
              <a:solidFill>
                <a:schemeClr val="tx1"/>
              </a:solidFill>
            </a:endParaRPr>
          </a:p>
          <a:p>
            <a:pPr marL="0" indent="0" algn="ctr"/>
            <a:r>
              <a:rPr lang="nl-NL" dirty="0">
                <a:solidFill>
                  <a:schemeClr val="bg1"/>
                </a:solidFill>
              </a:rPr>
              <a:t>Nederlands is een vaardigheidsvak. </a:t>
            </a:r>
          </a:p>
          <a:p>
            <a:pPr marL="0" indent="0" algn="ctr"/>
            <a:r>
              <a:rPr lang="nl-NL" dirty="0">
                <a:solidFill>
                  <a:schemeClr val="bg1"/>
                </a:solidFill>
              </a:rPr>
              <a:t>Oefenen is dus belangrijk.</a:t>
            </a:r>
          </a:p>
          <a:p>
            <a:pPr algn="ctr">
              <a:buFontTx/>
              <a:buChar char="-"/>
            </a:pPr>
            <a:endParaRPr lang="nl-NL" dirty="0">
              <a:solidFill>
                <a:schemeClr val="bg1"/>
              </a:solidFill>
            </a:endParaRPr>
          </a:p>
          <a:p>
            <a:pPr marL="0" indent="0" algn="ctr"/>
            <a:r>
              <a:rPr lang="nl-NL" dirty="0">
                <a:solidFill>
                  <a:schemeClr val="bg1"/>
                </a:solidFill>
              </a:rPr>
              <a:t>Ga naar je vakdocent op het moment dat je vastloopt. Samen kunnen we zoeken naar een oplossing!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8BECDCBC-B769-4F64-BDB1-FBFC825B3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600" y="980728"/>
            <a:ext cx="8635950" cy="5175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742950" indent="-74136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AutoNum type="arabicPeriod"/>
            </a:pPr>
            <a:endParaRPr lang="nl-NL" altLang="nl-NL" sz="32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AutoNum type="arabicPeriod"/>
            </a:pPr>
            <a:r>
              <a:rPr lang="nl-NL" altLang="nl-NL" sz="3200" dirty="0"/>
              <a:t>Leesvaardigheid</a:t>
            </a:r>
            <a:br>
              <a:rPr lang="nl-NL" altLang="nl-NL" sz="3200" dirty="0"/>
            </a:br>
            <a:r>
              <a:rPr lang="nl-NL" altLang="nl-NL" sz="32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AutoNum type="arabicPeriod"/>
            </a:pPr>
            <a:r>
              <a:rPr lang="nl-NL" altLang="nl-NL" sz="3200" dirty="0"/>
              <a:t>Samenvatten </a:t>
            </a:r>
            <a:br>
              <a:rPr lang="nl-NL" altLang="nl-NL" sz="3200" dirty="0"/>
            </a:br>
            <a:r>
              <a:rPr lang="nl-NL" altLang="nl-NL" sz="32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AutoNum type="arabicPeriod"/>
            </a:pPr>
            <a:r>
              <a:rPr lang="nl-NL" altLang="nl-NL" sz="3200" dirty="0" err="1"/>
              <a:t>Mindmappen</a:t>
            </a:r>
            <a:br>
              <a:rPr lang="nl-NL" altLang="nl-NL" sz="3200" dirty="0"/>
            </a:br>
            <a:r>
              <a:rPr lang="nl-NL" altLang="nl-NL" sz="32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AutoNum type="arabicPeriod"/>
            </a:pPr>
            <a:r>
              <a:rPr lang="nl-NL" altLang="nl-NL" sz="3200" dirty="0"/>
              <a:t>Strategie moeilijke woorden</a:t>
            </a:r>
            <a:br>
              <a:rPr lang="nl-NL" altLang="nl-NL" sz="3200" dirty="0"/>
            </a:br>
            <a:endParaRPr lang="nl-NL" altLang="nl-NL" sz="32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AutoNum type="arabicPeriod"/>
            </a:pPr>
            <a:r>
              <a:rPr lang="nl-NL" altLang="nl-NL" sz="3200" dirty="0"/>
              <a:t>Woordenlijst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5637AFF0-76C9-458A-B790-6ECF3F602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0" y="271463"/>
            <a:ext cx="8591550" cy="706432"/>
          </a:xfrm>
          <a:prstGeom prst="rect">
            <a:avLst/>
          </a:prstGeom>
          <a:solidFill>
            <a:srgbClr val="008B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449263" indent="-269875">
              <a:lnSpc>
                <a:spcPct val="100000"/>
              </a:lnSpc>
            </a:pPr>
            <a:r>
              <a:rPr lang="nl-NL" altLang="nl-NL" sz="4000" b="1" dirty="0">
                <a:solidFill>
                  <a:srgbClr val="FFFFFF"/>
                </a:solidFill>
                <a:cs typeface="DejaVu Sans" panose="020B0603030804020204" pitchFamily="34" charset="0"/>
              </a:rPr>
              <a:t>INHOUD</a:t>
            </a:r>
            <a:endParaRPr lang="nl-NL" altLang="nl-NL" sz="4000" dirty="0">
              <a:cs typeface="DejaVu Sans" panose="020B0603030804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D6E21CA1-E46C-4A22-B0BD-94E5238E0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628800"/>
            <a:ext cx="10231437" cy="46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431800" indent="-32226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09537" indent="0">
              <a:lnSpc>
                <a:spcPct val="100000"/>
              </a:lnSpc>
              <a:spcBef>
                <a:spcPts val="0"/>
              </a:spcBef>
              <a:buSzPct val="45000"/>
            </a:pPr>
            <a:r>
              <a:rPr lang="nl-NL" altLang="nl-NL" sz="3200" b="1" dirty="0"/>
              <a:t>Een tekst lezen</a:t>
            </a:r>
          </a:p>
          <a:p>
            <a:pPr marL="109537" indent="0">
              <a:lnSpc>
                <a:spcPct val="100000"/>
              </a:lnSpc>
              <a:spcBef>
                <a:spcPts val="0"/>
              </a:spcBef>
              <a:buSzPct val="45000"/>
            </a:pPr>
            <a:endParaRPr lang="nl-NL" altLang="nl-NL" sz="1200" b="1" dirty="0"/>
          </a:p>
          <a:p>
            <a:pPr marL="717550" indent="-608013">
              <a:lnSpc>
                <a:spcPct val="100000"/>
              </a:lnSpc>
              <a:spcBef>
                <a:spcPts val="0"/>
              </a:spcBef>
              <a:buSzPct val="45000"/>
              <a:buFont typeface="Wingdings" panose="05000000000000000000" pitchFamily="2" charset="2"/>
              <a:buChar char=""/>
              <a:tabLst>
                <a:tab pos="71755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nl-NL" altLang="nl-NL" sz="3200" dirty="0"/>
              <a:t>Een tekst lezen kan op verschillende manieren. Welke aanpak je kiest, hangt af van het doel dat je hebt. </a:t>
            </a:r>
            <a:br>
              <a:rPr lang="nl-NL" altLang="nl-NL" sz="3200" dirty="0"/>
            </a:br>
            <a:endParaRPr lang="nl-NL" altLang="nl-NL" sz="1200" dirty="0"/>
          </a:p>
          <a:p>
            <a:pPr marL="717550" indent="-608013">
              <a:lnSpc>
                <a:spcPct val="100000"/>
              </a:lnSpc>
              <a:spcBef>
                <a:spcPts val="0"/>
              </a:spcBef>
              <a:buSzPct val="45000"/>
              <a:buFont typeface="Wingdings" panose="05000000000000000000" pitchFamily="2" charset="2"/>
              <a:buChar char=""/>
              <a:tabLst>
                <a:tab pos="71755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nl-NL" altLang="nl-NL" sz="3200" dirty="0"/>
              <a:t>Bepaal dus altijd eerst je leesdoel en kies daarna de juiste leesstrategie. </a:t>
            </a:r>
            <a:br>
              <a:rPr lang="nl-NL" altLang="nl-NL" sz="3200" dirty="0"/>
            </a:br>
            <a:endParaRPr lang="nl-NL" altLang="nl-NL" sz="1200" dirty="0"/>
          </a:p>
          <a:p>
            <a:pPr marL="717550" indent="-608013">
              <a:lnSpc>
                <a:spcPct val="100000"/>
              </a:lnSpc>
              <a:spcBef>
                <a:spcPts val="0"/>
              </a:spcBef>
              <a:buSzPct val="45000"/>
              <a:buFont typeface="Wingdings" panose="05000000000000000000" pitchFamily="2" charset="2"/>
              <a:buChar char=""/>
              <a:tabLst>
                <a:tab pos="71755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</a:pPr>
            <a:r>
              <a:rPr lang="nl-NL" altLang="nl-NL" sz="3200" dirty="0"/>
              <a:t>Er zijn zes verschillende leesstrategieën! </a:t>
            </a:r>
          </a:p>
          <a:p>
            <a:pPr>
              <a:lnSpc>
                <a:spcPct val="100000"/>
              </a:lnSpc>
              <a:spcBef>
                <a:spcPts val="1425"/>
              </a:spcBef>
              <a:buClrTx/>
              <a:buSzTx/>
              <a:buFontTx/>
              <a:buNone/>
            </a:pPr>
            <a:endParaRPr lang="nl-NL" altLang="nl-NL" sz="2800" dirty="0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999AE07A-B354-4E8F-8462-10A211FD6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584" y="271463"/>
            <a:ext cx="8779966" cy="706432"/>
          </a:xfrm>
          <a:prstGeom prst="rect">
            <a:avLst/>
          </a:prstGeom>
          <a:solidFill>
            <a:srgbClr val="008B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449263" indent="-269875">
              <a:lnSpc>
                <a:spcPct val="100000"/>
              </a:lnSpc>
            </a:pPr>
            <a:r>
              <a:rPr lang="nl-NL" altLang="nl-NL" sz="4000" b="1" dirty="0">
                <a:solidFill>
                  <a:srgbClr val="FFFFFF"/>
                </a:solidFill>
                <a:cs typeface="DejaVu Sans" panose="020B0603030804020204" pitchFamily="34" charset="0"/>
              </a:rPr>
              <a:t>LEESSTRATEGI</a:t>
            </a:r>
            <a:r>
              <a:rPr lang="nl-NL" altLang="nl-NL" sz="4000" b="1" dirty="0">
                <a:solidFill>
                  <a:srgbClr val="FFFFFF"/>
                </a:solidFill>
              </a:rPr>
              <a:t>EË</a:t>
            </a:r>
            <a:r>
              <a:rPr lang="nl-NL" altLang="nl-NL" sz="4000" b="1" dirty="0">
                <a:solidFill>
                  <a:srgbClr val="FFFFFF"/>
                </a:solidFill>
                <a:cs typeface="DejaVu Sans" panose="020B0603030804020204" pitchFamily="34" charset="0"/>
              </a:rPr>
              <a:t>N</a:t>
            </a:r>
            <a:endParaRPr lang="nl-NL" altLang="nl-NL" sz="4000" dirty="0">
              <a:cs typeface="DejaVu Sans" panose="020B0603030804020204" pitchFamily="34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6244FE8D-69C9-4416-B624-2A6BDC6DF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825" y="1649413"/>
            <a:ext cx="10245725" cy="467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431800" indent="-32226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ts val="1425"/>
              </a:spcBef>
              <a:buSzPct val="45000"/>
              <a:buFont typeface="Wingdings" panose="05000000000000000000" pitchFamily="2" charset="2"/>
              <a:buChar char=""/>
            </a:pPr>
            <a:br>
              <a:rPr lang="nl-NL" altLang="nl-NL"/>
            </a:br>
            <a:r>
              <a:rPr lang="nl-NL" altLang="nl-NL" sz="5000" b="1">
                <a:solidFill>
                  <a:srgbClr val="FFFFFF"/>
                </a:solidFill>
              </a:rPr>
              <a:t>– Schrijver (bron)</a:t>
            </a:r>
          </a:p>
          <a:p>
            <a:pPr>
              <a:lnSpc>
                <a:spcPct val="100000"/>
              </a:lnSpc>
              <a:buClrTx/>
              <a:buSzTx/>
              <a:buFontTx/>
              <a:buNone/>
            </a:pPr>
            <a:endParaRPr lang="nl-NL" altLang="nl-NL" sz="500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buClrTx/>
              <a:buSzTx/>
              <a:buFontTx/>
              <a:buNone/>
            </a:pPr>
            <a:endParaRPr lang="nl-NL" altLang="nl-NL" sz="5000">
              <a:solidFill>
                <a:srgbClr val="FFFFFF"/>
              </a:solidFill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E8641063-5F43-41C5-9191-26D2E52FE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585" y="271463"/>
            <a:ext cx="9000999" cy="706432"/>
          </a:xfrm>
          <a:prstGeom prst="rect">
            <a:avLst/>
          </a:prstGeom>
          <a:solidFill>
            <a:srgbClr val="008B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79388" indent="-90488">
              <a:lnSpc>
                <a:spcPct val="100000"/>
              </a:lnSpc>
              <a:tabLst>
                <a:tab pos="179388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nl-NL" altLang="nl-NL" sz="4000" b="1" dirty="0">
                <a:solidFill>
                  <a:srgbClr val="FFFFFF"/>
                </a:solidFill>
                <a:cs typeface="DejaVu Sans" panose="020B0603030804020204" pitchFamily="34" charset="0"/>
              </a:rPr>
              <a:t>ORIËNTEREND / GLOBAAL  LEZEN</a:t>
            </a:r>
            <a:endParaRPr lang="nl-NL" altLang="nl-NL" sz="4000" dirty="0">
              <a:cs typeface="DejaVu Sans" panose="020B0603030804020204" pitchFamily="34" charset="0"/>
            </a:endParaRPr>
          </a:p>
        </p:txBody>
      </p:sp>
      <p:graphicFrame>
        <p:nvGraphicFramePr>
          <p:cNvPr id="9219" name="Group 3">
            <a:extLst>
              <a:ext uri="{FF2B5EF4-FFF2-40B4-BE49-F238E27FC236}">
                <a16:creationId xmlns:a16="http://schemas.microsoft.com/office/drawing/2014/main" id="{6547A275-C30D-4555-B2C5-07E485D92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933277"/>
              </p:ext>
            </p:extLst>
          </p:nvPr>
        </p:nvGraphicFramePr>
        <p:xfrm>
          <a:off x="1060449" y="1649412"/>
          <a:ext cx="10264775" cy="5130550"/>
        </p:xfrm>
        <a:graphic>
          <a:graphicData uri="http://schemas.openxmlformats.org/drawingml/2006/table">
            <a:tbl>
              <a:tblPr/>
              <a:tblGrid>
                <a:gridCol w="2227239">
                  <a:extLst>
                    <a:ext uri="{9D8B030D-6E8A-4147-A177-3AD203B41FA5}">
                      <a16:colId xmlns:a16="http://schemas.microsoft.com/office/drawing/2014/main" val="3810345056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1474916192"/>
                    </a:ext>
                  </a:extLst>
                </a:gridCol>
                <a:gridCol w="4365128">
                  <a:extLst>
                    <a:ext uri="{9D8B030D-6E8A-4147-A177-3AD203B41FA5}">
                      <a16:colId xmlns:a16="http://schemas.microsoft.com/office/drawing/2014/main" val="989173011"/>
                    </a:ext>
                  </a:extLst>
                </a:gridCol>
              </a:tblGrid>
              <a:tr h="558550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Leesstrategie</a:t>
                      </a:r>
                    </a:p>
                  </a:txBody>
                  <a:tcPr marL="90000" marR="900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Leesdoel</a:t>
                      </a:r>
                    </a:p>
                  </a:txBody>
                  <a:tcPr marL="90000" marR="900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Aanpak</a:t>
                      </a:r>
                    </a:p>
                  </a:txBody>
                  <a:tcPr marL="90000" marR="900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83828"/>
                  </a:ext>
                </a:extLst>
              </a:tr>
              <a:tr h="2884208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Oriënterend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Snel vaststellen of een tekst bruikbaar is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215900" indent="-214313"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215900" marR="0" lvl="0" indent="-214313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Kijk naar: </a:t>
                      </a:r>
                    </a:p>
                    <a:p>
                      <a:pPr marL="215900" marR="0" lvl="0" indent="-214313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Titel</a:t>
                      </a:r>
                    </a:p>
                    <a:p>
                      <a:pPr marL="215900" marR="0" lvl="0" indent="-214313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Flaptekst</a:t>
                      </a:r>
                    </a:p>
                    <a:p>
                      <a:pPr marL="215900" marR="0" lvl="0" indent="-214313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Lead</a:t>
                      </a:r>
                    </a:p>
                    <a:p>
                      <a:pPr marL="215900" marR="0" lvl="0" indent="-214313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Eerste alinea</a:t>
                      </a:r>
                    </a:p>
                    <a:p>
                      <a:pPr marL="215900" marR="0" lvl="0" indent="-214313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Inhoudsopgave</a:t>
                      </a:r>
                    </a:p>
                    <a:p>
                      <a:pPr marL="215900" marR="0" lvl="0" indent="-214313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Tusssenkoppen</a:t>
                      </a:r>
                      <a:endParaRPr kumimoji="0" lang="nl-NL" altLang="nl-NL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  <a:p>
                      <a:pPr marL="215900" marR="0" lvl="0" indent="-214313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Bron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651688"/>
                  </a:ext>
                </a:extLst>
              </a:tr>
              <a:tr h="1361166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Globaal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179388" marR="0" lvl="0" indent="-179388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Vinden van hoofdzaken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215900" indent="-214313"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215900" marR="0" lvl="0" indent="-214313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Lees: </a:t>
                      </a:r>
                    </a:p>
                    <a:p>
                      <a:pPr marL="215900" marR="0" lvl="0" indent="-214313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Eerste en laatste alinea</a:t>
                      </a:r>
                    </a:p>
                    <a:p>
                      <a:pPr marL="215900" marR="0" lvl="0" indent="-214313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Eerste en slotzinnen van alinea’s 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80172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27C732FA-DAC9-433D-8EEB-BEC8C92DB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825" y="1649413"/>
            <a:ext cx="10245725" cy="467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431800" indent="-32226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ts val="1425"/>
              </a:spcBef>
              <a:buSzPct val="45000"/>
              <a:buFont typeface="Wingdings" panose="05000000000000000000" pitchFamily="2" charset="2"/>
              <a:buChar char=""/>
            </a:pPr>
            <a:br>
              <a:rPr lang="nl-NL" altLang="nl-NL"/>
            </a:br>
            <a:r>
              <a:rPr lang="nl-NL" altLang="nl-NL" sz="5000" b="1">
                <a:solidFill>
                  <a:srgbClr val="FFFFFF"/>
                </a:solidFill>
              </a:rPr>
              <a:t>– Schrijver (bron)</a:t>
            </a:r>
          </a:p>
          <a:p>
            <a:pPr>
              <a:lnSpc>
                <a:spcPct val="100000"/>
              </a:lnSpc>
              <a:buClrTx/>
              <a:buSzTx/>
              <a:buFontTx/>
              <a:buNone/>
            </a:pPr>
            <a:endParaRPr lang="nl-NL" altLang="nl-NL" sz="500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buClrTx/>
              <a:buSzTx/>
              <a:buFontTx/>
              <a:buNone/>
            </a:pPr>
            <a:endParaRPr lang="nl-NL" altLang="nl-NL" sz="5000">
              <a:solidFill>
                <a:srgbClr val="FFFFFF"/>
              </a:solidFill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54D024B7-E5F0-431E-A8FF-07817F440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584" y="271463"/>
            <a:ext cx="8856984" cy="706432"/>
          </a:xfrm>
          <a:prstGeom prst="rect">
            <a:avLst/>
          </a:prstGeom>
          <a:solidFill>
            <a:srgbClr val="008B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indent="179388">
              <a:lnSpc>
                <a:spcPct val="100000"/>
              </a:lnSpc>
            </a:pPr>
            <a:r>
              <a:rPr lang="nl-NL" altLang="nl-NL" sz="4000" b="1" dirty="0">
                <a:solidFill>
                  <a:srgbClr val="FFFFFF"/>
                </a:solidFill>
                <a:cs typeface="DejaVu Sans" panose="020B0603030804020204" pitchFamily="34" charset="0"/>
              </a:rPr>
              <a:t>KRITISCH EN STUDEREND LEZEN</a:t>
            </a:r>
            <a:endParaRPr lang="nl-NL" altLang="nl-NL" sz="4000" dirty="0">
              <a:cs typeface="DejaVu Sans" panose="020B0603030804020204" pitchFamily="34" charset="0"/>
            </a:endParaRPr>
          </a:p>
        </p:txBody>
      </p:sp>
      <p:graphicFrame>
        <p:nvGraphicFramePr>
          <p:cNvPr id="10243" name="Group 3">
            <a:extLst>
              <a:ext uri="{FF2B5EF4-FFF2-40B4-BE49-F238E27FC236}">
                <a16:creationId xmlns:a16="http://schemas.microsoft.com/office/drawing/2014/main" id="{4CEC8EC1-BC81-4150-89A3-2A2C358DB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83575"/>
              </p:ext>
            </p:extLst>
          </p:nvPr>
        </p:nvGraphicFramePr>
        <p:xfrm>
          <a:off x="1079292" y="1628801"/>
          <a:ext cx="10087184" cy="4864444"/>
        </p:xfrm>
        <a:graphic>
          <a:graphicData uri="http://schemas.openxmlformats.org/drawingml/2006/table">
            <a:tbl>
              <a:tblPr/>
              <a:tblGrid>
                <a:gridCol w="2375332">
                  <a:extLst>
                    <a:ext uri="{9D8B030D-6E8A-4147-A177-3AD203B41FA5}">
                      <a16:colId xmlns:a16="http://schemas.microsoft.com/office/drawing/2014/main" val="2932492570"/>
                    </a:ext>
                  </a:extLst>
                </a:gridCol>
                <a:gridCol w="3473139">
                  <a:extLst>
                    <a:ext uri="{9D8B030D-6E8A-4147-A177-3AD203B41FA5}">
                      <a16:colId xmlns:a16="http://schemas.microsoft.com/office/drawing/2014/main" val="2859589914"/>
                    </a:ext>
                  </a:extLst>
                </a:gridCol>
                <a:gridCol w="4238713">
                  <a:extLst>
                    <a:ext uri="{9D8B030D-6E8A-4147-A177-3AD203B41FA5}">
                      <a16:colId xmlns:a16="http://schemas.microsoft.com/office/drawing/2014/main" val="2616953330"/>
                    </a:ext>
                  </a:extLst>
                </a:gridCol>
              </a:tblGrid>
              <a:tr h="630213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Leesstrategie</a:t>
                      </a:r>
                    </a:p>
                  </a:txBody>
                  <a:tcPr marL="90000" marR="900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Leesdoel</a:t>
                      </a:r>
                    </a:p>
                  </a:txBody>
                  <a:tcPr marL="90000" marR="900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Aanpak</a:t>
                      </a:r>
                    </a:p>
                  </a:txBody>
                  <a:tcPr marL="90000" marR="900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097751"/>
                  </a:ext>
                </a:extLst>
              </a:tr>
              <a:tr h="2313991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Kritisch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Beoordelen of de informatie betrouwbaar is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215900" indent="-214313"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215900" marR="0" lvl="0" indent="-214313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Is de informatie juist? </a:t>
                      </a:r>
                    </a:p>
                    <a:p>
                      <a:pPr marL="215900" marR="0" lvl="0" indent="-214313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Deugt de argumentatie?</a:t>
                      </a:r>
                    </a:p>
                    <a:p>
                      <a:pPr marL="215900" marR="0" lvl="0" indent="-214313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Hoe deskundig / partijdig is de auteur? </a:t>
                      </a:r>
                    </a:p>
                    <a:p>
                      <a:pPr marL="215900" marR="0" lvl="0" indent="-214313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Zijn de bronnen actueel / betrouwbaar? 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249348"/>
                  </a:ext>
                </a:extLst>
              </a:tr>
              <a:tr h="1915702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Studerend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De belangrijkste informatie onthouden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215900" indent="-214313"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215900" marR="0" lvl="0" indent="-214313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Lees de tekst oriënterend, globaal en intensief</a:t>
                      </a:r>
                    </a:p>
                    <a:p>
                      <a:pPr marL="215900" marR="0" lvl="0" indent="-214313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Maak een uittreksel of samenvatting en lees die een aantal maal door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7258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735623C7-B24D-4AE0-8548-50500304D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825" y="1649413"/>
            <a:ext cx="10245725" cy="467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431800" indent="-32226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ts val="1425"/>
              </a:spcBef>
              <a:buSzPct val="45000"/>
              <a:buFont typeface="Wingdings" panose="05000000000000000000" pitchFamily="2" charset="2"/>
              <a:buChar char=""/>
            </a:pPr>
            <a:br>
              <a:rPr lang="nl-NL" altLang="nl-NL"/>
            </a:br>
            <a:r>
              <a:rPr lang="nl-NL" altLang="nl-NL" sz="5000" b="1">
                <a:solidFill>
                  <a:srgbClr val="FFFFFF"/>
                </a:solidFill>
              </a:rPr>
              <a:t>– Schrijver (bron)</a:t>
            </a:r>
          </a:p>
          <a:p>
            <a:pPr>
              <a:lnSpc>
                <a:spcPct val="100000"/>
              </a:lnSpc>
              <a:buClrTx/>
              <a:buSzTx/>
              <a:buFontTx/>
              <a:buNone/>
            </a:pPr>
            <a:endParaRPr lang="nl-NL" altLang="nl-NL" sz="500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buClrTx/>
              <a:buSzTx/>
              <a:buFontTx/>
              <a:buNone/>
            </a:pPr>
            <a:endParaRPr lang="nl-NL" altLang="nl-NL" sz="5000">
              <a:solidFill>
                <a:srgbClr val="FFFFFF"/>
              </a:solidFill>
            </a:endParaRP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B059B7EF-0801-418D-99ED-B3A08F146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0" y="271463"/>
            <a:ext cx="8591550" cy="706432"/>
          </a:xfrm>
          <a:prstGeom prst="rect">
            <a:avLst/>
          </a:prstGeom>
          <a:solidFill>
            <a:srgbClr val="008B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449263" indent="-269875">
              <a:lnSpc>
                <a:spcPct val="100000"/>
              </a:lnSpc>
            </a:pPr>
            <a:r>
              <a:rPr lang="nl-NL" altLang="nl-NL" sz="4000" b="1" dirty="0">
                <a:solidFill>
                  <a:srgbClr val="FFFFFF"/>
                </a:solidFill>
                <a:cs typeface="DejaVu Sans" panose="020B0603030804020204" pitchFamily="34" charset="0"/>
              </a:rPr>
              <a:t>INTENSIEF &amp; ZOEKEND LEZEN</a:t>
            </a:r>
            <a:endParaRPr lang="nl-NL" altLang="nl-NL" sz="4000" dirty="0">
              <a:cs typeface="DejaVu Sans" panose="020B0603030804020204" pitchFamily="34" charset="0"/>
            </a:endParaRPr>
          </a:p>
        </p:txBody>
      </p:sp>
      <p:graphicFrame>
        <p:nvGraphicFramePr>
          <p:cNvPr id="11267" name="Group 3">
            <a:extLst>
              <a:ext uri="{FF2B5EF4-FFF2-40B4-BE49-F238E27FC236}">
                <a16:creationId xmlns:a16="http://schemas.microsoft.com/office/drawing/2014/main" id="{5E770D70-05F6-43D9-BF76-AA933D869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399871"/>
              </p:ext>
            </p:extLst>
          </p:nvPr>
        </p:nvGraphicFramePr>
        <p:xfrm>
          <a:off x="1064302" y="1649413"/>
          <a:ext cx="10067248" cy="4815475"/>
        </p:xfrm>
        <a:graphic>
          <a:graphicData uri="http://schemas.openxmlformats.org/drawingml/2006/table">
            <a:tbl>
              <a:tblPr/>
              <a:tblGrid>
                <a:gridCol w="2464123">
                  <a:extLst>
                    <a:ext uri="{9D8B030D-6E8A-4147-A177-3AD203B41FA5}">
                      <a16:colId xmlns:a16="http://schemas.microsoft.com/office/drawing/2014/main" val="1187030656"/>
                    </a:ext>
                  </a:extLst>
                </a:gridCol>
                <a:gridCol w="3372124">
                  <a:extLst>
                    <a:ext uri="{9D8B030D-6E8A-4147-A177-3AD203B41FA5}">
                      <a16:colId xmlns:a16="http://schemas.microsoft.com/office/drawing/2014/main" val="2396735967"/>
                    </a:ext>
                  </a:extLst>
                </a:gridCol>
                <a:gridCol w="4231001">
                  <a:extLst>
                    <a:ext uri="{9D8B030D-6E8A-4147-A177-3AD203B41FA5}">
                      <a16:colId xmlns:a16="http://schemas.microsoft.com/office/drawing/2014/main" val="106827767"/>
                    </a:ext>
                  </a:extLst>
                </a:gridCol>
              </a:tblGrid>
              <a:tr h="544787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Leesstrategie</a:t>
                      </a:r>
                    </a:p>
                  </a:txBody>
                  <a:tcPr marL="90000" marR="900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Leesdoel</a:t>
                      </a:r>
                    </a:p>
                  </a:txBody>
                  <a:tcPr marL="90000" marR="900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Aanpak</a:t>
                      </a:r>
                    </a:p>
                  </a:txBody>
                  <a:tcPr marL="90000" marR="900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521815"/>
                  </a:ext>
                </a:extLst>
              </a:tr>
              <a:tr h="2813142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Intensief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De tekst goed begrijpen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215900" indent="-214313"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215900" marR="0" lvl="0" indent="-214313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Tekst helemaal lezen</a:t>
                      </a:r>
                    </a:p>
                    <a:p>
                      <a:pPr marL="215900" marR="0" lvl="0" indent="-214313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Zoek de betekenis van moeilijke woorden op</a:t>
                      </a:r>
                    </a:p>
                    <a:p>
                      <a:pPr marL="215900" marR="0" lvl="0" indent="-214313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Zoek de signaalwoorden en verbanden in de tekst</a:t>
                      </a:r>
                    </a:p>
                    <a:p>
                      <a:pPr marL="215900" marR="0" lvl="0" indent="-214313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Bepaal onderwerp</a:t>
                      </a:r>
                    </a:p>
                    <a:p>
                      <a:pPr marL="215900" marR="0" lvl="0" indent="-214313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Bepaal hoofdgedachte 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730094"/>
                  </a:ext>
                </a:extLst>
              </a:tr>
              <a:tr h="1457546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Zoekend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Het vinden van bruikbare informatie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</a:tabLst>
                      </a:pPr>
                      <a:r>
                        <a:rPr kumimoji="0" lang="nl-NL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Let op opvallende lay-out (cursief, vet, opsomming, e.d.) 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27727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84497ED2-094F-46CD-BD13-01F58C8D3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577" y="347663"/>
            <a:ext cx="9001000" cy="7064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nl-NL" altLang="nl-NL" sz="4000" b="1" dirty="0">
                <a:cs typeface="DejaVu Sans" panose="020B0603030804020204" pitchFamily="34" charset="0"/>
              </a:rPr>
              <a:t>SAMENVATTEN</a:t>
            </a:r>
            <a:endParaRPr lang="nl-NL" altLang="nl-NL" sz="4000" dirty="0">
              <a:cs typeface="DejaVu Sans" panose="020B0603030804020204" pitchFamily="34" charset="0"/>
            </a:endParaRPr>
          </a:p>
        </p:txBody>
      </p:sp>
      <p:graphicFrame>
        <p:nvGraphicFramePr>
          <p:cNvPr id="12290" name="Group 2">
            <a:extLst>
              <a:ext uri="{FF2B5EF4-FFF2-40B4-BE49-F238E27FC236}">
                <a16:creationId xmlns:a16="http://schemas.microsoft.com/office/drawing/2014/main" id="{3ABDACCC-DDE6-4DAA-BCCB-28C0274EF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735886"/>
              </p:ext>
            </p:extLst>
          </p:nvPr>
        </p:nvGraphicFramePr>
        <p:xfrm>
          <a:off x="263353" y="1613647"/>
          <a:ext cx="11017223" cy="5127993"/>
        </p:xfrm>
        <a:graphic>
          <a:graphicData uri="http://schemas.openxmlformats.org/drawingml/2006/table">
            <a:tbl>
              <a:tblPr/>
              <a:tblGrid>
                <a:gridCol w="11017223">
                  <a:extLst>
                    <a:ext uri="{9D8B030D-6E8A-4147-A177-3AD203B41FA5}">
                      <a16:colId xmlns:a16="http://schemas.microsoft.com/office/drawing/2014/main" val="3007098642"/>
                    </a:ext>
                  </a:extLst>
                </a:gridCol>
              </a:tblGrid>
              <a:tr h="1591602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</a:pPr>
                      <a:r>
                        <a:rPr kumimoji="0" lang="nl-NL" altLang="nl-N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De voorbereiding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</a:pPr>
                      <a:r>
                        <a:rPr kumimoji="0" lang="nl-NL" altLang="nl-N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Lees de tekst oriënterend/globaal door en stel vast wat het onderwerp is.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</a:pPr>
                      <a:r>
                        <a:rPr kumimoji="0" lang="nl-NL" altLang="nl-N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Bepaal de hoofdgedachte (wat wordt er over het onderwerp gezegd?) en tekstsoort (uiteenzetting, beschouwing of betoog).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</a:pPr>
                      <a:r>
                        <a:rPr kumimoji="0" lang="nl-NL" altLang="nl-N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Onderstreep de kernzinnen van inleiding en slot.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3553210"/>
                  </a:ext>
                </a:extLst>
              </a:tr>
              <a:tr h="1524711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</a:pPr>
                      <a:r>
                        <a:rPr kumimoji="0" lang="nl-NL" altLang="nl-N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Hoofdzaken vaststellen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</a:pPr>
                      <a:r>
                        <a:rPr kumimoji="0" lang="nl-NL" altLang="nl-N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Lees nu de tekst intensief en onderstreep de kernzinnen van het middenstuk.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</a:pPr>
                      <a:r>
                        <a:rPr kumimoji="0" lang="nl-NL" altLang="nl-N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Bepaal de deelonderwerpen (welke alinea’s hebben hetzelfde deelonderwerp?) en de bijbehorende kernzinnen.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</a:pPr>
                      <a:r>
                        <a:rPr kumimoji="0" lang="nl-NL" altLang="nl-N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Met welke tekststructuur heb je te maken?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773464"/>
                  </a:ext>
                </a:extLst>
              </a:tr>
              <a:tr h="1977389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</a:pPr>
                      <a:r>
                        <a:rPr kumimoji="0" lang="nl-NL" altLang="nl-N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De samenvatting uitschrijven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</a:pPr>
                      <a:r>
                        <a:rPr kumimoji="0" lang="nl-NL" altLang="nl-N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Noteer de titel en de naam van de schrijver.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</a:pPr>
                      <a:r>
                        <a:rPr kumimoji="0" lang="nl-NL" altLang="nl-N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Schrijf de kernzinnen van inleiding en middenstuk op.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</a:pPr>
                      <a:r>
                        <a:rPr kumimoji="0" lang="nl-NL" altLang="nl-N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Noteer uit het slot de hoofdgedachte.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</a:pPr>
                      <a:r>
                        <a:rPr kumimoji="0" lang="nl-NL" altLang="nl-N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Controleer je samenvatting op formulering (gebruik geen telegramstijl) en spelling en tel het aantal woorden.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</a:tabLst>
                      </a:pPr>
                      <a:r>
                        <a:rPr kumimoji="0" lang="nl-NL" altLang="nl-N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Schrijf je samenvatting in het net.</a:t>
                      </a:r>
                    </a:p>
                  </a:txBody>
                  <a:tcPr marL="90000" marR="900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4973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480B5045-DF07-49A5-B373-078BCE14E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576" y="271463"/>
            <a:ext cx="8851974" cy="706432"/>
          </a:xfrm>
          <a:prstGeom prst="rect">
            <a:avLst/>
          </a:prstGeom>
          <a:solidFill>
            <a:srgbClr val="008B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449263" indent="-269875">
              <a:lnSpc>
                <a:spcPct val="100000"/>
              </a:lnSpc>
            </a:pPr>
            <a:r>
              <a:rPr lang="nl-NL" altLang="nl-NL" sz="4000" b="1" dirty="0">
                <a:solidFill>
                  <a:srgbClr val="FFFFFF"/>
                </a:solidFill>
                <a:cs typeface="DejaVu Sans" panose="020B0603030804020204" pitchFamily="34" charset="0"/>
              </a:rPr>
              <a:t>MINDMAPPEN</a:t>
            </a:r>
            <a:endParaRPr lang="nl-NL" altLang="nl-NL" sz="4000" dirty="0">
              <a:cs typeface="DejaVu Sans" panose="020B060303080402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78FB3F1-767F-498E-A855-AD07C044BA42}"/>
              </a:ext>
            </a:extLst>
          </p:cNvPr>
          <p:cNvSpPr txBox="1"/>
          <p:nvPr/>
        </p:nvSpPr>
        <p:spPr>
          <a:xfrm>
            <a:off x="983432" y="1628800"/>
            <a:ext cx="10081120" cy="4905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7550" lvl="0" indent="-717550">
              <a:lnSpc>
                <a:spcPct val="100000"/>
              </a:lnSpc>
              <a:buFont typeface="+mj-lt"/>
              <a:buAutoNum type="arabicPeriod"/>
            </a:pPr>
            <a:r>
              <a:rPr lang="nl-NL" sz="3200" dirty="0"/>
              <a:t>Start met een centraal beeld of woord</a:t>
            </a:r>
            <a:br>
              <a:rPr lang="nl-NL" sz="3200" dirty="0"/>
            </a:br>
            <a:endParaRPr lang="nl-NL" sz="1200" dirty="0"/>
          </a:p>
          <a:p>
            <a:pPr marL="717550" lvl="0" indent="-717550">
              <a:lnSpc>
                <a:spcPct val="100000"/>
              </a:lnSpc>
              <a:buFont typeface="+mj-lt"/>
              <a:buAutoNum type="arabicPeriod"/>
            </a:pPr>
            <a:r>
              <a:rPr lang="nl-NL" sz="3200" dirty="0"/>
              <a:t>Maak takken &amp; </a:t>
            </a:r>
            <a:r>
              <a:rPr lang="nl-NL" sz="3200" dirty="0" err="1"/>
              <a:t>subtakken</a:t>
            </a:r>
            <a:br>
              <a:rPr lang="nl-NL" sz="3200" dirty="0"/>
            </a:br>
            <a:endParaRPr lang="nl-NL" sz="1200" dirty="0"/>
          </a:p>
          <a:p>
            <a:pPr marL="717550" lvl="0" indent="-717550">
              <a:lnSpc>
                <a:spcPct val="100000"/>
              </a:lnSpc>
              <a:buFont typeface="+mj-lt"/>
              <a:buAutoNum type="arabicPeriod"/>
            </a:pPr>
            <a:r>
              <a:rPr lang="nl-NL" sz="3200" dirty="0"/>
              <a:t>Gebruik maximaal 1 sleutelwoord per tak</a:t>
            </a:r>
            <a:br>
              <a:rPr lang="nl-NL" sz="3200" dirty="0"/>
            </a:br>
            <a:endParaRPr lang="nl-NL" sz="1200" dirty="0"/>
          </a:p>
          <a:p>
            <a:pPr marL="717550" lvl="0" indent="-717550">
              <a:lnSpc>
                <a:spcPct val="100000"/>
              </a:lnSpc>
              <a:buFont typeface="+mj-lt"/>
              <a:buAutoNum type="arabicPeriod"/>
            </a:pPr>
            <a:r>
              <a:rPr lang="nl-NL" sz="3200" dirty="0"/>
              <a:t>Maak je </a:t>
            </a:r>
            <a:r>
              <a:rPr lang="nl-NL" sz="3200" dirty="0" err="1"/>
              <a:t>mindmap</a:t>
            </a:r>
            <a:r>
              <a:rPr lang="nl-NL" sz="3200" dirty="0"/>
              <a:t> van globaal naar specifiek</a:t>
            </a:r>
            <a:br>
              <a:rPr lang="nl-NL" sz="3200" dirty="0"/>
            </a:br>
            <a:endParaRPr lang="nl-NL" sz="1200" dirty="0"/>
          </a:p>
          <a:p>
            <a:pPr marL="717550" lvl="0" indent="-717550">
              <a:lnSpc>
                <a:spcPct val="100000"/>
              </a:lnSpc>
              <a:buFont typeface="+mj-lt"/>
              <a:buAutoNum type="arabicPeriod"/>
            </a:pPr>
            <a:r>
              <a:rPr lang="nl-NL" sz="3200" dirty="0"/>
              <a:t>Werk in de richting van de klok</a:t>
            </a:r>
            <a:br>
              <a:rPr lang="nl-NL" sz="3200" dirty="0"/>
            </a:br>
            <a:endParaRPr lang="nl-NL" sz="1200" dirty="0"/>
          </a:p>
          <a:p>
            <a:pPr marL="717550" lvl="0" indent="-717550">
              <a:lnSpc>
                <a:spcPct val="100000"/>
              </a:lnSpc>
              <a:buFont typeface="+mj-lt"/>
              <a:buAutoNum type="arabicPeriod"/>
            </a:pPr>
            <a:r>
              <a:rPr lang="nl-NL" sz="3200" dirty="0"/>
              <a:t>Gebruik verschillende kleuren</a:t>
            </a:r>
            <a:br>
              <a:rPr lang="nl-NL" sz="3200" dirty="0"/>
            </a:br>
            <a:endParaRPr lang="nl-NL" sz="1200" dirty="0"/>
          </a:p>
          <a:p>
            <a:pPr marL="717550" lvl="0" indent="-717550">
              <a:lnSpc>
                <a:spcPct val="100000"/>
              </a:lnSpc>
              <a:buFont typeface="+mj-lt"/>
              <a:buAutoNum type="arabicPeriod"/>
            </a:pPr>
            <a:r>
              <a:rPr lang="nl-NL" sz="3200" dirty="0"/>
              <a:t>Maak tekeningen</a:t>
            </a:r>
          </a:p>
          <a:p>
            <a:endParaRPr lang="nl-NL" dirty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C0BB7754-AB2C-42B4-AF11-889A82D7B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576" y="271463"/>
            <a:ext cx="9001000" cy="706432"/>
          </a:xfrm>
          <a:prstGeom prst="rect">
            <a:avLst/>
          </a:prstGeom>
          <a:solidFill>
            <a:srgbClr val="008B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indent="179388">
              <a:lnSpc>
                <a:spcPct val="100000"/>
              </a:lnSpc>
            </a:pPr>
            <a:r>
              <a:rPr lang="nl-NL" altLang="nl-NL" sz="4000" b="1" dirty="0">
                <a:solidFill>
                  <a:srgbClr val="FFFFFF"/>
                </a:solidFill>
                <a:cs typeface="DejaVu Sans" panose="020B0603030804020204" pitchFamily="34" charset="0"/>
              </a:rPr>
              <a:t>STRATEGIE MOEILIJKE WOORDEN</a:t>
            </a:r>
            <a:endParaRPr lang="nl-NL" altLang="nl-NL" sz="4000" dirty="0">
              <a:cs typeface="DejaVu Sans" panose="020B060303080402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7DAD7B1-B10C-4F82-9541-BD9C1C015EB2}"/>
              </a:ext>
            </a:extLst>
          </p:cNvPr>
          <p:cNvSpPr txBox="1"/>
          <p:nvPr/>
        </p:nvSpPr>
        <p:spPr>
          <a:xfrm>
            <a:off x="983432" y="1700808"/>
            <a:ext cx="10225136" cy="4528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7550" indent="-717550">
              <a:buFont typeface="+mj-lt"/>
              <a:buAutoNum type="arabicPeriod"/>
            </a:pPr>
            <a:r>
              <a:rPr lang="nl-NL" sz="3200" dirty="0"/>
              <a:t>Moet je de betekenis van het woord wel weten om de tekst te begrijpen?</a:t>
            </a:r>
            <a:br>
              <a:rPr lang="nl-NL" sz="3200" dirty="0"/>
            </a:br>
            <a:endParaRPr lang="nl-NL" sz="1200" dirty="0"/>
          </a:p>
          <a:p>
            <a:pPr marL="717550" indent="-717550">
              <a:buFont typeface="+mj-lt"/>
              <a:buAutoNum type="arabicPeriod"/>
            </a:pPr>
            <a:r>
              <a:rPr lang="nl-NL" sz="3200" dirty="0"/>
              <a:t>Kun je achter de betekenis komen door goed naar de hele zin (zinsverband) of de zinnen eromheen (context) te kijken?</a:t>
            </a:r>
            <a:br>
              <a:rPr lang="nl-NL" sz="3200" dirty="0"/>
            </a:br>
            <a:endParaRPr lang="nl-NL" sz="1200" dirty="0"/>
          </a:p>
          <a:p>
            <a:pPr marL="717550" indent="-717550">
              <a:buFont typeface="+mj-lt"/>
              <a:buAutoNum type="arabicPeriod"/>
            </a:pPr>
            <a:r>
              <a:rPr lang="nl-NL" sz="3200" dirty="0"/>
              <a:t>Lijkt het woord op een ander woord dat je wel kent?</a:t>
            </a:r>
            <a:br>
              <a:rPr lang="nl-NL" sz="3200" dirty="0"/>
            </a:br>
            <a:endParaRPr lang="nl-NL" sz="1200" dirty="0"/>
          </a:p>
          <a:p>
            <a:pPr marL="717550" indent="-717550">
              <a:buFont typeface="+mj-lt"/>
              <a:buAutoNum type="arabicPeriod"/>
            </a:pPr>
            <a:r>
              <a:rPr lang="nl-NL" sz="3200" dirty="0"/>
              <a:t>Is er iemand in de buurt die de betekenis weet, of heb je een woordenboek?</a:t>
            </a:r>
          </a:p>
          <a:p>
            <a:endParaRPr lang="nl-NL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th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Kantoor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th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Kantoor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th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Kantoor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Kantoor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th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Kantoor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Leerstrategieën Duits</Template>
  <TotalTime>215</TotalTime>
  <Words>600</Words>
  <Application>Microsoft Office PowerPoint</Application>
  <PresentationFormat>Breedbeeld</PresentationFormat>
  <Paragraphs>127</Paragraphs>
  <Slides>12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4</vt:i4>
      </vt:variant>
      <vt:variant>
        <vt:lpstr>Diatitels</vt:lpstr>
      </vt:variant>
      <vt:variant>
        <vt:i4>12</vt:i4>
      </vt:variant>
    </vt:vector>
  </HeadingPairs>
  <TitlesOfParts>
    <vt:vector size="22" baseType="lpstr">
      <vt:lpstr>Microsoft YaHei</vt:lpstr>
      <vt:lpstr>Arial</vt:lpstr>
      <vt:lpstr>DejaVu Sans</vt:lpstr>
      <vt:lpstr>Segoe UI</vt:lpstr>
      <vt:lpstr>Times New Roman</vt:lpstr>
      <vt:lpstr>Wingdings</vt:lpstr>
      <vt:lpstr>Kantoorthema</vt:lpstr>
      <vt:lpstr>Kantoorthema</vt:lpstr>
      <vt:lpstr>Kantoorthema</vt:lpstr>
      <vt:lpstr>Kantoorthema</vt:lpstr>
      <vt:lpstr>Studie- en vakvaardigheden voor  Nederlands  Handige strategieën bij het vak Nederland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Leerstrategieën voor Duits</dc:title>
  <dc:creator>Marieke van der Kammen</dc:creator>
  <cp:lastModifiedBy>Cihan-Alakmak, A (Aygün)</cp:lastModifiedBy>
  <cp:revision>60</cp:revision>
  <cp:lastPrinted>1601-01-01T00:00:00Z</cp:lastPrinted>
  <dcterms:created xsi:type="dcterms:W3CDTF">2020-09-01T09:52:26Z</dcterms:created>
  <dcterms:modified xsi:type="dcterms:W3CDTF">2020-09-11T19:01:57Z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0x0101005A90190B281E864EAABA4D8388C5943C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5</vt:i4>
  </property>
  <property fmtid="{D5CDD505-2E9C-101B-9397-08002B2CF9AE}" pid="8" name="Notes">
    <vt:i4>0</vt:i4>
  </property>
  <property fmtid="{D5CDD505-2E9C-101B-9397-08002B2CF9AE}" pid="9" name="PresentationFormat">
    <vt:lpwstr>Breedbeeld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9</vt:i4>
  </property>
</Properties>
</file>