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handoutMasterIdLst>
    <p:handoutMasterId r:id="rId14"/>
  </p:handoutMasterIdLst>
  <p:sldIdLst>
    <p:sldId id="256" r:id="rId6"/>
    <p:sldId id="282" r:id="rId7"/>
    <p:sldId id="270" r:id="rId8"/>
    <p:sldId id="283" r:id="rId9"/>
    <p:sldId id="293" r:id="rId10"/>
    <p:sldId id="294" r:id="rId11"/>
    <p:sldId id="274" r:id="rId12"/>
    <p:sldId id="281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1476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5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E9150346-216C-45EA-8F2B-7602F4261D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ABCDDA6-8435-49BE-9176-A25EC8022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25947-1CE6-482A-AE91-C053145FE625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9DE7681-B072-43A2-BD11-66AF57F888A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2B15B4-DA60-4EE0-8104-2B03696259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7BB8A-F948-4FEC-AC0B-7BD077C7B82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31652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6998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110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905570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A653F50-59DD-4D07-9D1B-2B600953F4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6"/>
          <a:stretch/>
        </p:blipFill>
        <p:spPr>
          <a:xfrm>
            <a:off x="5770485" y="587211"/>
            <a:ext cx="5035828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086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80D3ADED-358E-4E74-A64F-8C239F917C8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0981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8255CFB-AD89-4E0F-904B-1EEE36C662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340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6613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keer tekst of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26D2EE-9939-4930-8A80-B2E7D3888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000" y="1656000"/>
            <a:ext cx="4872000" cy="45005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2C25A-CA90-4043-B6E3-E5BB8FE59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AA86BD9-86A7-4CB3-A20F-D2B650934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B2C07E0-5BE5-4E3D-A5C3-FA1D5CEB3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4BB9FDA-D1A9-4A8F-BCEF-28D2AB821C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1" y="1656000"/>
            <a:ext cx="4881526" cy="450056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8609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Het pale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04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ies de kleu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C54E305-CB9D-4FC4-B5EE-56BDBDE706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4"/>
          <a:stretch/>
        </p:blipFill>
        <p:spPr>
          <a:xfrm>
            <a:off x="5690586" y="585136"/>
            <a:ext cx="5104856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83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Je eigen st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F9BC8E7-7983-4765-9735-1F7107557A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7" y="826475"/>
            <a:ext cx="5832000" cy="58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29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og hebben voor elk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4F967AB-7EF2-48E6-A6F9-2FBABCE55BB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29" y="587211"/>
            <a:ext cx="6134264" cy="613426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6C95E13-39A3-4926-894D-5100C285F0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262" y="587211"/>
            <a:ext cx="6134264" cy="613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ind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F8162C0C-8ADC-43CF-AE95-14C54448D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941DBA8-63B1-47F5-A883-5583ECBA7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25615F1-B779-49BE-960D-1AE9E171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633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19D15-97F5-481C-AA28-5DD6ABA5E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4000" y="1266825"/>
            <a:ext cx="9756000" cy="2066925"/>
          </a:xfrm>
          <a:prstGeom prst="rect">
            <a:avLst/>
          </a:prstGeom>
        </p:spPr>
        <p:txBody>
          <a:bodyPr anchor="b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F774763-6652-4E8A-9D51-23108126E8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000" y="3600000"/>
            <a:ext cx="9756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8394A57-9372-4FD4-B70D-2C074C89B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B65EB-9FDF-4830-AF0E-7F0AAC093151}" type="datetimeFigureOut">
              <a:rPr lang="nl-NL" smtClean="0"/>
              <a:t>11-9-2020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58F302-4A80-48D4-9B4A-3BFED6A18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FC35D3A-7AB8-45EA-A959-742BE4CC1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C6E6B-2EC4-403B-B862-78C299F44D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10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slideLayout" Target="../slideLayouts/slideLayout11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11-9-2020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11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5" r:id="rId4"/>
    <p:sldLayoutId id="2147483662" r:id="rId5"/>
    <p:sldLayoutId id="2147483661" r:id="rId6"/>
    <p:sldLayoutId id="2147483660" r:id="rId7"/>
    <p:sldLayoutId id="214748366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bg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bg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C5D78CD-E1A3-49DD-B89A-60EEEE4351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24000" y="1656000"/>
            <a:ext cx="9756000" cy="4500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0EEA5B1-6071-40BE-B6B0-3F546D9E05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24000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B65EB-9FDF-4830-AF0E-7F0AAC093151}" type="datetimeFigureOut">
              <a:rPr lang="nl-NL" smtClean="0"/>
              <a:t>11-9-2020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D80839-D02B-42AA-A7BD-49F0BD9EF8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28850" y="6356350"/>
            <a:ext cx="774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9FA82-A774-414D-B2D2-70E182497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72676" y="6356350"/>
            <a:ext cx="100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C6E6B-2EC4-403B-B862-78C299F44D90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84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1" r:id="rId4"/>
    <p:sldLayoutId id="2147483672" r:id="rId5"/>
    <p:sldLayoutId id="214748367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23850" algn="l" defTabSz="91440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-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171450" algn="l" defTabSz="914400" rtl="0" eaLnBrk="1" latinLnBrk="0" hangingPunct="1">
        <a:lnSpc>
          <a:spcPct val="90000"/>
        </a:lnSpc>
        <a:spcBef>
          <a:spcPts val="100"/>
        </a:spcBef>
        <a:buFont typeface="Arial" panose="020B0604020202020204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180975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5B7582-43F6-4E37-BB4C-F8A348AA9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718" y="1990164"/>
            <a:ext cx="9756000" cy="299421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  <a:t>Studie- en vakvaardigheden voor </a:t>
            </a:r>
            <a:br>
              <a:rPr lang="nl-NL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  <a:t>Nederlands</a:t>
            </a:r>
            <a:b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nl-NL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000" dirty="0">
                <a:latin typeface="Arial" panose="020B0604020202020204" pitchFamily="34" charset="0"/>
                <a:cs typeface="Arial" panose="020B0604020202020204" pitchFamily="34" charset="0"/>
              </a:rPr>
              <a:t>Hoe bereid ik me het beste voor?</a:t>
            </a:r>
            <a:endParaRPr lang="nl-NL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DFCF45CC-7C7E-4922-8E5C-57C8CDA7B475}"/>
              </a:ext>
            </a:extLst>
          </p:cNvPr>
          <p:cNvSpPr txBox="1"/>
          <p:nvPr/>
        </p:nvSpPr>
        <p:spPr>
          <a:xfrm>
            <a:off x="7100047" y="412377"/>
            <a:ext cx="4177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bg1"/>
                </a:solidFill>
              </a:rPr>
              <a:t>HAVO 4 – HAVO 5</a:t>
            </a:r>
            <a:endParaRPr lang="nl-NL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16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E2F5C4CC-D479-4F85-BFE0-C691546D5759}"/>
              </a:ext>
            </a:extLst>
          </p:cNvPr>
          <p:cNvSpPr txBox="1"/>
          <p:nvPr/>
        </p:nvSpPr>
        <p:spPr>
          <a:xfrm>
            <a:off x="3227293" y="413986"/>
            <a:ext cx="7978589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EXAMENONDERDELEN</a:t>
            </a:r>
            <a:endParaRPr lang="nl-NL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6DFCEE5-BC74-41C4-A786-B10CDE3676F0}"/>
              </a:ext>
            </a:extLst>
          </p:cNvPr>
          <p:cNvSpPr txBox="1">
            <a:spLocks/>
          </p:cNvSpPr>
          <p:nvPr/>
        </p:nvSpPr>
        <p:spPr>
          <a:xfrm>
            <a:off x="3209365" y="1075765"/>
            <a:ext cx="7923090" cy="5080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1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Spreekvaardigheid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Schrijfvaardigheid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Literatuur</a:t>
            </a:r>
            <a:b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Luistervaardigheid</a:t>
            </a:r>
          </a:p>
        </p:txBody>
      </p:sp>
    </p:spTree>
    <p:extLst>
      <p:ext uri="{BB962C8B-B14F-4D97-AF65-F5344CB8AC3E}">
        <p14:creationId xmlns:p14="http://schemas.microsoft.com/office/powerpoint/2010/main" val="4124626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BFDA511-751C-4337-A366-2DC16A883242}"/>
              </a:ext>
            </a:extLst>
          </p:cNvPr>
          <p:cNvSpPr txBox="1"/>
          <p:nvPr/>
        </p:nvSpPr>
        <p:spPr>
          <a:xfrm>
            <a:off x="2539999" y="270550"/>
            <a:ext cx="8592457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SPREEKVAARDIGHEID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9E29698-6AE5-48EB-828D-ECDB13EA241E}"/>
              </a:ext>
            </a:extLst>
          </p:cNvPr>
          <p:cNvSpPr/>
          <p:nvPr/>
        </p:nvSpPr>
        <p:spPr>
          <a:xfrm>
            <a:off x="376517" y="1303528"/>
            <a:ext cx="112238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b="1" dirty="0">
                <a:latin typeface="Arial" panose="020B0604020202020204" pitchFamily="34" charset="0"/>
                <a:cs typeface="Arial" panose="020B0604020202020204" pitchFamily="34" charset="0"/>
              </a:rPr>
              <a:t>Debatteren in groepsverband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Maak een taakverdeling met je groepsgenoten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Zorg voor voldoende argumenten, zowel voor als tegen de stelling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Gebruik de </a:t>
            </a:r>
            <a:r>
              <a:rPr lang="nl-NL" sz="3200" dirty="0" err="1">
                <a:latin typeface="Arial" panose="020B0604020202020204" pitchFamily="34" charset="0"/>
                <a:cs typeface="Arial" panose="020B0604020202020204" pitchFamily="34" charset="0"/>
              </a:rPr>
              <a:t>rubric</a:t>
            </a: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 ‘presenteren’ om te kijken waar je op moet letten bij spreekvaardigheid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Oefen je tekst en de verschillende rondes</a:t>
            </a:r>
          </a:p>
          <a:p>
            <a:endParaRPr lang="nl-NL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3200" dirty="0">
                <a:latin typeface="Arial" panose="020B0604020202020204" pitchFamily="34" charset="0"/>
                <a:cs typeface="Arial" panose="020B0604020202020204" pitchFamily="34" charset="0"/>
              </a:rPr>
              <a:t>Hoe vaker je presenteert, hoe meer feedback je kunt krijgen, hoe beter het elke keer zal gaan. Dus: vooral veel doen!</a:t>
            </a:r>
          </a:p>
        </p:txBody>
      </p:sp>
    </p:spTree>
    <p:extLst>
      <p:ext uri="{BB962C8B-B14F-4D97-AF65-F5344CB8AC3E}">
        <p14:creationId xmlns:p14="http://schemas.microsoft.com/office/powerpoint/2010/main" val="4032140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17468AB-E145-4FAD-A29B-C8C214EAB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589" y="1326777"/>
            <a:ext cx="11349317" cy="510902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solidFill>
                  <a:schemeClr val="tx1"/>
                </a:solidFill>
              </a:rPr>
              <a:t>Het maken van een betoog of beschouwing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400" dirty="0">
              <a:solidFill>
                <a:schemeClr val="tx1"/>
              </a:solidFill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Zorg dat je de opbouw van de tekstsoorten kent. 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nl-NL" sz="3200" dirty="0">
                <a:solidFill>
                  <a:schemeClr val="tx1"/>
                </a:solidFill>
              </a:rPr>
              <a:t>Gebruik hiervoor de informatie in SOM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Maak een schrijfplan waarin je kernzinnen / steekwoorden opneemt. Controleer dit plan voor je gaat schrijven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Controleer of alle informatie op de juiste plaats staat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Herlees altijd je tekst op spelling en formuleren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dirty="0">
                <a:solidFill>
                  <a:schemeClr val="tx1"/>
                </a:solidFill>
              </a:rPr>
              <a:t>Hoe vaker je schrijft, hoe meer feedback je kunt krijgen, hoe beter het elke keer zal gaan. Dus: vooral veel doen!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BFDA511-751C-4337-A366-2DC16A883242}"/>
              </a:ext>
            </a:extLst>
          </p:cNvPr>
          <p:cNvSpPr txBox="1"/>
          <p:nvPr/>
        </p:nvSpPr>
        <p:spPr>
          <a:xfrm>
            <a:off x="2539999" y="270550"/>
            <a:ext cx="8592457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SCHRIJFVAARDIGHEID</a:t>
            </a:r>
            <a:endParaRPr lang="nl-NL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9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BFDA511-751C-4337-A366-2DC16A883242}"/>
              </a:ext>
            </a:extLst>
          </p:cNvPr>
          <p:cNvSpPr txBox="1"/>
          <p:nvPr/>
        </p:nvSpPr>
        <p:spPr>
          <a:xfrm>
            <a:off x="2539999" y="270550"/>
            <a:ext cx="8592457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LITERATUUR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E5A8E5D3-9642-46C7-B589-9FEC02A02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90918"/>
            <a:ext cx="11072554" cy="529653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lezen en bespreken van 10 boeken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Leer van je boekkeuzes, kies boeken die bij jou passen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 na elk gelezen boek een verwerkingsopdracht 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Verwerk de gelezen boeken in een </a:t>
            </a:r>
            <a:r>
              <a:rPr 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mindmap</a:t>
            </a: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Kijk naar je mening, literaire begrippen en leesniveaus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Maak op basis van je </a:t>
            </a:r>
            <a:r>
              <a:rPr lang="nl-NL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mindmap</a:t>
            </a: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een eindpresentatie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Oefen de presentatie: je wordt ook beoordeeld op spreekvaardigheid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wordt getoetst op je begrip van literatuur en op de groei die je hebt doorgemaakt in het lezen van fictie.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78709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vak 7">
            <a:extLst>
              <a:ext uri="{FF2B5EF4-FFF2-40B4-BE49-F238E27FC236}">
                <a16:creationId xmlns:a16="http://schemas.microsoft.com/office/drawing/2014/main" id="{BBFDA511-751C-4337-A366-2DC16A883242}"/>
              </a:ext>
            </a:extLst>
          </p:cNvPr>
          <p:cNvSpPr txBox="1"/>
          <p:nvPr/>
        </p:nvSpPr>
        <p:spPr>
          <a:xfrm>
            <a:off x="2539999" y="270550"/>
            <a:ext cx="8592457" cy="707886"/>
          </a:xfrm>
          <a:prstGeom prst="rect">
            <a:avLst/>
          </a:prstGeom>
          <a:solidFill>
            <a:srgbClr val="008BD2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LEESVAARDIGHEID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15707485-9E5A-49CE-8A8D-B0CC3057A5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262" y="1612669"/>
            <a:ext cx="11078420" cy="485439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b="1" dirty="0">
                <a:solidFill>
                  <a:schemeClr val="tx1"/>
                </a:solidFill>
              </a:rPr>
              <a:t>Het eindexamen toetst leesvaardigheid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dirty="0">
              <a:solidFill>
                <a:schemeClr val="tx1"/>
              </a:solidFill>
            </a:endParaRP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Maak leeskilometers. In de les en daarbuiten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Let op inhoudswoorden en signaalwoorden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Vraag je af ‘wat bedoelt de schrijver?’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Leer de theorie in de examenbundel en maak oefenexamens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Kijk bij controle altijd naar </a:t>
            </a:r>
            <a:r>
              <a:rPr lang="nl-NL" sz="3200" b="1" dirty="0">
                <a:solidFill>
                  <a:schemeClr val="tx1"/>
                </a:solidFill>
              </a:rPr>
              <a:t>waarom</a:t>
            </a:r>
            <a:r>
              <a:rPr lang="nl-NL" sz="3200" dirty="0">
                <a:solidFill>
                  <a:schemeClr val="tx1"/>
                </a:solidFill>
              </a:rPr>
              <a:t> een antwoord juist is</a:t>
            </a:r>
          </a:p>
          <a:p>
            <a:pPr marL="74295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nl-NL" sz="3200" dirty="0">
                <a:solidFill>
                  <a:schemeClr val="tx1"/>
                </a:solidFill>
              </a:rPr>
              <a:t>Kom je er niet uit? Meld je dan bij je docent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nl-NL" sz="12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3200" dirty="0">
                <a:solidFill>
                  <a:schemeClr val="tx1"/>
                </a:solidFill>
              </a:rPr>
              <a:t>Leesvaardigheid is niet alleen bij Nederlands belangrijk!</a:t>
            </a:r>
          </a:p>
        </p:txBody>
      </p:sp>
    </p:spTree>
    <p:extLst>
      <p:ext uri="{BB962C8B-B14F-4D97-AF65-F5344CB8AC3E}">
        <p14:creationId xmlns:p14="http://schemas.microsoft.com/office/powerpoint/2010/main" val="1411377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1021977" y="1649506"/>
            <a:ext cx="10112188" cy="4507057"/>
          </a:xfrm>
          <a:solidFill>
            <a:srgbClr val="008BD2"/>
          </a:solidFill>
        </p:spPr>
        <p:txBody>
          <a:bodyPr>
            <a:normAutofit/>
          </a:bodyPr>
          <a:lstStyle/>
          <a:p>
            <a:pPr marL="717550" indent="-717550" algn="ctr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nl-NL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nl-NL" sz="3200" dirty="0"/>
              <a:t>Nederlands is een vaardigheidsvak. </a:t>
            </a:r>
            <a:br>
              <a:rPr lang="nl-NL" sz="3200" dirty="0"/>
            </a:br>
            <a:r>
              <a:rPr lang="nl-NL" sz="3200" dirty="0"/>
              <a:t>Oefenen is dus belangrijk.</a:t>
            </a:r>
          </a:p>
          <a:p>
            <a:pPr algn="ctr">
              <a:buFontTx/>
              <a:buChar char="-"/>
            </a:pPr>
            <a:endParaRPr lang="nl-NL" sz="3200" dirty="0"/>
          </a:p>
          <a:p>
            <a:pPr marL="0" indent="0" algn="ctr">
              <a:buNone/>
            </a:pPr>
            <a:r>
              <a:rPr lang="nl-NL" sz="3200" dirty="0"/>
              <a:t>Ga naar je vakdocent op het moment dat je vastloopt. Samen kunnen we zoeken naar een oplossing!</a:t>
            </a:r>
          </a:p>
          <a:p>
            <a:pPr algn="ctr">
              <a:buFontTx/>
              <a:buChar char="-"/>
            </a:pPr>
            <a:endParaRPr lang="nl-NL" sz="3200" dirty="0"/>
          </a:p>
          <a:p>
            <a:pPr marL="0" indent="0" algn="ctr">
              <a:buNone/>
            </a:pPr>
            <a:r>
              <a:rPr lang="nl-NL" sz="3200" dirty="0"/>
              <a:t>Bekijk ook eens de presentatie </a:t>
            </a:r>
            <a:r>
              <a:rPr lang="nl-NL" sz="3200" b="1" dirty="0"/>
              <a:t>‘Nederlands, leren </a:t>
            </a:r>
            <a:r>
              <a:rPr lang="nl-NL" sz="3200" b="1" dirty="0" err="1"/>
              <a:t>leren</a:t>
            </a:r>
            <a:r>
              <a:rPr lang="nl-NL" sz="3200" b="1" dirty="0"/>
              <a:t>’ </a:t>
            </a:r>
            <a:r>
              <a:rPr lang="nl-NL" sz="3200" dirty="0"/>
              <a:t>voor meer algemene tips</a:t>
            </a:r>
            <a:endParaRPr lang="nl-NL" sz="3200" b="1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2CF4EA7-D89D-47D8-B6D0-CB47FE762B54}"/>
              </a:ext>
            </a:extLst>
          </p:cNvPr>
          <p:cNvSpPr txBox="1"/>
          <p:nvPr/>
        </p:nvSpPr>
        <p:spPr>
          <a:xfrm>
            <a:off x="2539999" y="270550"/>
            <a:ext cx="8592457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indent="179388"/>
            <a:r>
              <a:rPr lang="nl-NL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BELANGRIJK</a:t>
            </a:r>
            <a:endParaRPr lang="nl-NL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99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9928674"/>
      </p:ext>
    </p:extLst>
  </p:cSld>
  <p:clrMapOvr>
    <a:masterClrMapping/>
  </p:clrMapOvr>
</p:sld>
</file>

<file path=ppt/theme/theme1.xml><?xml version="1.0" encoding="utf-8"?>
<a:theme xmlns:a="http://schemas.openxmlformats.org/drawingml/2006/main" name="Mondriaan rood">
  <a:themeElements>
    <a:clrScheme name="Het Hooghuis - Mondriaa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BD2"/>
      </a:accent1>
      <a:accent2>
        <a:srgbClr val="EF7D00"/>
      </a:accent2>
      <a:accent3>
        <a:srgbClr val="3FA535"/>
      </a:accent3>
      <a:accent4>
        <a:srgbClr val="CC171A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e Mondriaan" id="{F8D0DDFA-C042-48C5-8997-E1A4215A10CA}" vid="{43219E7C-CE70-471A-ACC9-7EA2700F1F5C}"/>
    </a:ext>
  </a:extLst>
</a:theme>
</file>

<file path=ppt/theme/theme2.xml><?xml version="1.0" encoding="utf-8"?>
<a:theme xmlns:a="http://schemas.openxmlformats.org/drawingml/2006/main" name="Mondriaan wit">
  <a:themeElements>
    <a:clrScheme name="Hooghuis - Heesch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C171A"/>
      </a:accent1>
      <a:accent2>
        <a:srgbClr val="3FA535"/>
      </a:accent2>
      <a:accent3>
        <a:srgbClr val="EF7D00"/>
      </a:accent3>
      <a:accent4>
        <a:srgbClr val="008BD2"/>
      </a:accent4>
      <a:accent5>
        <a:srgbClr val="83207E"/>
      </a:accent5>
      <a:accent6>
        <a:srgbClr val="FFC000"/>
      </a:accent6>
      <a:hlink>
        <a:srgbClr val="008AD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e Mondriaan" id="{F8D0DDFA-C042-48C5-8997-E1A4215A10CA}" vid="{04C2BED5-90AF-4C99-9024-B787DB1A7549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90190B281E864EAABA4D8388C5943C" ma:contentTypeVersion="9" ma:contentTypeDescription="Een nieuw document maken." ma:contentTypeScope="" ma:versionID="c35a87ff470118823974ce729a838982">
  <xsd:schema xmlns:xsd="http://www.w3.org/2001/XMLSchema" xmlns:xs="http://www.w3.org/2001/XMLSchema" xmlns:p="http://schemas.microsoft.com/office/2006/metadata/properties" xmlns:ns2="230ff946-340e-47af-ae18-b30d27fb9862" xmlns:ns3="1ac554a4-a7e6-4112-a660-d6a3748ba7dc" targetNamespace="http://schemas.microsoft.com/office/2006/metadata/properties" ma:root="true" ma:fieldsID="9a46d40ab43f99b4142aba607a522d9d" ns2:_="" ns3:_="">
    <xsd:import namespace="230ff946-340e-47af-ae18-b30d27fb9862"/>
    <xsd:import namespace="1ac554a4-a7e6-4112-a660-d6a3748ba7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ff946-340e-47af-ae18-b30d27fb98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c554a4-a7e6-4112-a660-d6a3748ba7d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0F71CF2-0B45-4ECF-BBB4-BD3450A581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0ff946-340e-47af-ae18-b30d27fb9862"/>
    <ds:schemaRef ds:uri="1ac554a4-a7e6-4112-a660-d6a3748ba7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ED4938-6CF1-4A61-B2BD-8D7C5C98A0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2CAF15-F73D-439E-A768-B9208A5452DB}">
  <ds:schemaRefs>
    <ds:schemaRef ds:uri="http://purl.org/dc/elements/1.1/"/>
    <ds:schemaRef ds:uri="http://www.w3.org/XML/1998/namespace"/>
    <ds:schemaRef ds:uri="http://schemas.microsoft.com/office/2006/documentManagement/types"/>
    <ds:schemaRef ds:uri="1ac554a4-a7e6-4112-a660-d6a3748ba7dc"/>
    <ds:schemaRef ds:uri="http://schemas.openxmlformats.org/package/2006/metadata/core-properties"/>
    <ds:schemaRef ds:uri="230ff946-340e-47af-ae18-b30d27fb9862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Leerstrategieën Duits</Template>
  <TotalTime>172</TotalTime>
  <Words>380</Words>
  <Application>Microsoft Office PowerPoint</Application>
  <PresentationFormat>Breedbeeld</PresentationFormat>
  <Paragraphs>54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Mondriaan rood</vt:lpstr>
      <vt:lpstr>Mondriaan wit</vt:lpstr>
      <vt:lpstr>Studie- en vakvaardigheden voor  Nederlands  Hoe bereid ik me het beste voor?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Leerstrategieën voor Duits</dc:title>
  <dc:creator>Marieke van der Kammen</dc:creator>
  <cp:lastModifiedBy>Cihan-Alakmak, A (Aygün)</cp:lastModifiedBy>
  <cp:revision>66</cp:revision>
  <dcterms:created xsi:type="dcterms:W3CDTF">2020-09-01T11:52:26Z</dcterms:created>
  <dcterms:modified xsi:type="dcterms:W3CDTF">2020-09-11T19:44:39Z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0x0101005A90190B281E864EAABA4D8388C5943C</vt:lpwstr>
  </property>
</Properties>
</file>