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handoutMasterIdLst>
    <p:handoutMasterId r:id="rId14"/>
  </p:handoutMasterIdLst>
  <p:sldIdLst>
    <p:sldId id="256" r:id="rId6"/>
    <p:sldId id="282" r:id="rId7"/>
    <p:sldId id="289" r:id="rId8"/>
    <p:sldId id="272" r:id="rId9"/>
    <p:sldId id="277" r:id="rId10"/>
    <p:sldId id="279" r:id="rId11"/>
    <p:sldId id="274" r:id="rId12"/>
    <p:sldId id="281"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howGuides="1">
      <p:cViewPr varScale="1">
        <p:scale>
          <a:sx n="64" d="100"/>
          <a:sy n="64" d="100"/>
        </p:scale>
        <p:origin x="900" y="72"/>
      </p:cViewPr>
      <p:guideLst>
        <p:guide orient="horz" pos="2160"/>
        <p:guide pos="3840"/>
      </p:guideLst>
    </p:cSldViewPr>
  </p:slideViewPr>
  <p:notesTextViewPr>
    <p:cViewPr>
      <p:scale>
        <a:sx n="3" d="2"/>
        <a:sy n="3" d="2"/>
      </p:scale>
      <p:origin x="0" y="0"/>
    </p:cViewPr>
  </p:notesTextViewPr>
  <p:notesViewPr>
    <p:cSldViewPr snapToGrid="0" showGuides="1">
      <p:cViewPr varScale="1">
        <p:scale>
          <a:sx n="85" d="100"/>
          <a:sy n="85" d="100"/>
        </p:scale>
        <p:origin x="29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9150346-216C-45EA-8F2B-7602F4261D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ABCDDA6-8435-49BE-9176-A25EC8022F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625947-1CE6-482A-AE91-C053145FE625}" type="datetimeFigureOut">
              <a:rPr lang="nl-NL" smtClean="0"/>
              <a:t>17-9-2020</a:t>
            </a:fld>
            <a:endParaRPr lang="nl-NL"/>
          </a:p>
        </p:txBody>
      </p:sp>
      <p:sp>
        <p:nvSpPr>
          <p:cNvPr id="4" name="Tijdelijke aanduiding voor voettekst 3">
            <a:extLst>
              <a:ext uri="{FF2B5EF4-FFF2-40B4-BE49-F238E27FC236}">
                <a16:creationId xmlns:a16="http://schemas.microsoft.com/office/drawing/2014/main" id="{C9DE7681-B072-43A2-BD11-66AF57F88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FD2B15B4-DA60-4EE0-8104-2B03696259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D7BB8A-F948-4FEC-AC0B-7BD077C7B820}" type="slidenum">
              <a:rPr lang="nl-NL" smtClean="0"/>
              <a:t>‹nr.›</a:t>
            </a:fld>
            <a:endParaRPr lang="nl-NL"/>
          </a:p>
        </p:txBody>
      </p:sp>
    </p:spTree>
    <p:extLst>
      <p:ext uri="{BB962C8B-B14F-4D97-AF65-F5344CB8AC3E}">
        <p14:creationId xmlns:p14="http://schemas.microsoft.com/office/powerpoint/2010/main" val="13031652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bg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17-9-2020</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158699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17-9-2020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41511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17-9-2020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05570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17-9-2020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a16="http://schemas.microsoft.com/office/drawing/2014/main" id="{BA653F50-59DD-4D07-9D1B-2B600953F48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116"/>
          <a:stretch/>
        </p:blipFill>
        <p:spPr>
          <a:xfrm>
            <a:off x="5770485" y="587211"/>
            <a:ext cx="5035828" cy="5796000"/>
          </a:xfrm>
          <a:prstGeom prst="rect">
            <a:avLst/>
          </a:prstGeom>
        </p:spPr>
      </p:pic>
    </p:spTree>
    <p:extLst>
      <p:ext uri="{BB962C8B-B14F-4D97-AF65-F5344CB8AC3E}">
        <p14:creationId xmlns:p14="http://schemas.microsoft.com/office/powerpoint/2010/main" val="3411408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0D3ADED-358E-4E74-A64F-8C239F917C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17-9-2020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93098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17-9-2020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6" name="Afbeelding 5">
            <a:extLst>
              <a:ext uri="{FF2B5EF4-FFF2-40B4-BE49-F238E27FC236}">
                <a16:creationId xmlns:a16="http://schemas.microsoft.com/office/drawing/2014/main" id="{38255CFB-AD89-4E0F-904B-1EEE36C662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spTree>
    <p:extLst>
      <p:ext uri="{BB962C8B-B14F-4D97-AF65-F5344CB8AC3E}">
        <p14:creationId xmlns:p14="http://schemas.microsoft.com/office/powerpoint/2010/main" val="164534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17-9-2020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76613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17-9-2020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8609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et pa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17-9-2020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77704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17-9-2020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a16="http://schemas.microsoft.com/office/drawing/2014/main" id="{6C54E305-CB9D-4FC4-B5EE-56BDBDE7061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1924"/>
          <a:stretch/>
        </p:blipFill>
        <p:spPr>
          <a:xfrm>
            <a:off x="5690586" y="585136"/>
            <a:ext cx="5104856" cy="5796000"/>
          </a:xfrm>
          <a:prstGeom prst="rect">
            <a:avLst/>
          </a:prstGeom>
        </p:spPr>
      </p:pic>
    </p:spTree>
    <p:extLst>
      <p:ext uri="{BB962C8B-B14F-4D97-AF65-F5344CB8AC3E}">
        <p14:creationId xmlns:p14="http://schemas.microsoft.com/office/powerpoint/2010/main" val="192488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17-9-2020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10" name="Afbeelding 9">
            <a:extLst>
              <a:ext uri="{FF2B5EF4-FFF2-40B4-BE49-F238E27FC236}">
                <a16:creationId xmlns:a16="http://schemas.microsoft.com/office/drawing/2014/main" id="{4F9BC8E7-7983-4765-9735-1F7107557A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Tree>
    <p:extLst>
      <p:ext uri="{BB962C8B-B14F-4D97-AF65-F5344CB8AC3E}">
        <p14:creationId xmlns:p14="http://schemas.microsoft.com/office/powerpoint/2010/main" val="169482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17-9-2020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8" name="Afbeelding 7">
            <a:extLst>
              <a:ext uri="{FF2B5EF4-FFF2-40B4-BE49-F238E27FC236}">
                <a16:creationId xmlns:a16="http://schemas.microsoft.com/office/drawing/2014/main" id="{94F967AB-7EF2-48E6-A6F9-2FBABCE55B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pic>
        <p:nvPicPr>
          <p:cNvPr id="9" name="Afbeelding 8">
            <a:extLst>
              <a:ext uri="{FF2B5EF4-FFF2-40B4-BE49-F238E27FC236}">
                <a16:creationId xmlns:a16="http://schemas.microsoft.com/office/drawing/2014/main" id="{56C95E13-39A3-4926-894D-5100C285F0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43262" y="587211"/>
            <a:ext cx="6134264" cy="6134264"/>
          </a:xfrm>
          <a:prstGeom prst="rect">
            <a:avLst/>
          </a:prstGeom>
        </p:spPr>
      </p:pic>
    </p:spTree>
    <p:extLst>
      <p:ext uri="{BB962C8B-B14F-4D97-AF65-F5344CB8AC3E}">
        <p14:creationId xmlns:p14="http://schemas.microsoft.com/office/powerpoint/2010/main" val="136270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17-9-2020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3930633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tx1"/>
                </a:solidFill>
              </a:defRPr>
            </a:lvl1pPr>
          </a:lstStyle>
          <a:p>
            <a:r>
              <a:rPr lang="nl-NL" dirty="0"/>
              <a:t>Klik om de stijl te bewerken</a:t>
            </a:r>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17-9-2020</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263103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17-9-2020</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dirty="0"/>
          </a:p>
        </p:txBody>
      </p:sp>
    </p:spTree>
    <p:extLst>
      <p:ext uri="{BB962C8B-B14F-4D97-AF65-F5344CB8AC3E}">
        <p14:creationId xmlns:p14="http://schemas.microsoft.com/office/powerpoint/2010/main" val="2241113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5" r:id="rId4"/>
    <p:sldLayoutId id="2147483662" r:id="rId5"/>
    <p:sldLayoutId id="2147483661" r:id="rId6"/>
    <p:sldLayoutId id="2147483660"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17-9-2020</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dirty="0"/>
          </a:p>
        </p:txBody>
      </p:sp>
    </p:spTree>
    <p:extLst>
      <p:ext uri="{BB962C8B-B14F-4D97-AF65-F5344CB8AC3E}">
        <p14:creationId xmlns:p14="http://schemas.microsoft.com/office/powerpoint/2010/main" val="36384360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71" r:id="rId4"/>
    <p:sldLayoutId id="2147483672" r:id="rId5"/>
    <p:sldLayoutId id="214748367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tx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tx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tx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tx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B7582-43F6-4E37-BB4C-F8A348AA9786}"/>
              </a:ext>
            </a:extLst>
          </p:cNvPr>
          <p:cNvSpPr>
            <a:spLocks noGrp="1"/>
          </p:cNvSpPr>
          <p:nvPr>
            <p:ph type="ctrTitle"/>
          </p:nvPr>
        </p:nvSpPr>
        <p:spPr>
          <a:xfrm>
            <a:off x="1289718" y="1990164"/>
            <a:ext cx="9756000" cy="2994213"/>
          </a:xfrm>
        </p:spPr>
        <p:txBody>
          <a:bodyPr/>
          <a:lstStyle/>
          <a:p>
            <a:pPr>
              <a:lnSpc>
                <a:spcPct val="100000"/>
              </a:lnSpc>
            </a:pPr>
            <a:r>
              <a:rPr lang="nl-NL" sz="4000" dirty="0">
                <a:latin typeface="Arial" panose="020B0604020202020204" pitchFamily="34" charset="0"/>
                <a:cs typeface="Arial" panose="020B0604020202020204" pitchFamily="34" charset="0"/>
              </a:rPr>
              <a:t>Studie- en vakvaardigheden voor </a:t>
            </a:r>
            <a:br>
              <a:rPr lang="nl-NL" sz="4000" dirty="0">
                <a:latin typeface="Arial" panose="020B0604020202020204" pitchFamily="34" charset="0"/>
                <a:cs typeface="Arial" panose="020B0604020202020204" pitchFamily="34" charset="0"/>
              </a:rPr>
            </a:br>
            <a:r>
              <a:rPr lang="nl-NL" sz="6000" b="1" dirty="0">
                <a:latin typeface="Arial" panose="020B0604020202020204" pitchFamily="34" charset="0"/>
                <a:cs typeface="Arial" panose="020B0604020202020204" pitchFamily="34" charset="0"/>
              </a:rPr>
              <a:t>Nederlands</a:t>
            </a:r>
            <a:br>
              <a:rPr lang="nl-NL" sz="6000" b="1" dirty="0">
                <a:latin typeface="Arial" panose="020B0604020202020204" pitchFamily="34" charset="0"/>
                <a:cs typeface="Arial" panose="020B0604020202020204" pitchFamily="34" charset="0"/>
              </a:rPr>
            </a:br>
            <a:br>
              <a:rPr lang="nl-NL" sz="6000" b="1" dirty="0">
                <a:latin typeface="Arial" panose="020B0604020202020204" pitchFamily="34" charset="0"/>
                <a:cs typeface="Arial" panose="020B0604020202020204" pitchFamily="34" charset="0"/>
              </a:rPr>
            </a:br>
            <a:r>
              <a:rPr lang="nl-NL" sz="2800" dirty="0"/>
              <a:t>Hoe leer je voor Nederlands in de eerste klas?</a:t>
            </a:r>
            <a:endParaRPr lang="nl-NL" sz="6000" b="1" dirty="0">
              <a:latin typeface="Arial" panose="020B0604020202020204" pitchFamily="34" charset="0"/>
              <a:cs typeface="Arial" panose="020B0604020202020204" pitchFamily="34" charset="0"/>
            </a:endParaRPr>
          </a:p>
        </p:txBody>
      </p:sp>
      <p:sp>
        <p:nvSpPr>
          <p:cNvPr id="3" name="Tekstvak 2">
            <a:extLst>
              <a:ext uri="{FF2B5EF4-FFF2-40B4-BE49-F238E27FC236}">
                <a16:creationId xmlns:a16="http://schemas.microsoft.com/office/drawing/2014/main" id="{0C2F708F-718B-4CCE-98BA-A0505AFD543C}"/>
              </a:ext>
            </a:extLst>
          </p:cNvPr>
          <p:cNvSpPr txBox="1"/>
          <p:nvPr/>
        </p:nvSpPr>
        <p:spPr>
          <a:xfrm>
            <a:off x="7100047" y="412377"/>
            <a:ext cx="4177553" cy="461665"/>
          </a:xfrm>
          <a:prstGeom prst="rect">
            <a:avLst/>
          </a:prstGeom>
          <a:noFill/>
        </p:spPr>
        <p:txBody>
          <a:bodyPr wrap="square" rtlCol="0">
            <a:spAutoFit/>
          </a:bodyPr>
          <a:lstStyle/>
          <a:p>
            <a:pPr algn="r"/>
            <a:r>
              <a:rPr lang="en-US" sz="2400" b="1" dirty="0">
                <a:solidFill>
                  <a:schemeClr val="bg1"/>
                </a:solidFill>
              </a:rPr>
              <a:t>KLAS 1</a:t>
            </a:r>
            <a:endParaRPr lang="nl-NL" sz="2400" b="1" dirty="0">
              <a:solidFill>
                <a:schemeClr val="bg1"/>
              </a:solidFill>
            </a:endParaRPr>
          </a:p>
        </p:txBody>
      </p:sp>
    </p:spTree>
    <p:extLst>
      <p:ext uri="{BB962C8B-B14F-4D97-AF65-F5344CB8AC3E}">
        <p14:creationId xmlns:p14="http://schemas.microsoft.com/office/powerpoint/2010/main" val="292861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2F5C4CC-D479-4F85-BFE0-C691546D5759}"/>
              </a:ext>
            </a:extLst>
          </p:cNvPr>
          <p:cNvSpPr txBox="1"/>
          <p:nvPr/>
        </p:nvSpPr>
        <p:spPr>
          <a:xfrm>
            <a:off x="3227293" y="413986"/>
            <a:ext cx="7978589" cy="584775"/>
          </a:xfrm>
          <a:prstGeom prst="rect">
            <a:avLst/>
          </a:prstGeom>
          <a:solidFill>
            <a:srgbClr val="008BD2"/>
          </a:solidFill>
        </p:spPr>
        <p:txBody>
          <a:bodyPr wrap="square" rtlCol="0">
            <a:spAutoFit/>
          </a:bodyPr>
          <a:lstStyle/>
          <a:p>
            <a:pPr indent="179388"/>
            <a:r>
              <a:rPr lang="nl-NL" sz="3200" b="1" dirty="0">
                <a:solidFill>
                  <a:schemeClr val="bg1"/>
                </a:solidFill>
                <a:latin typeface="Arial" panose="020B0604020202020204" pitchFamily="34" charset="0"/>
                <a:cs typeface="Arial" panose="020B0604020202020204" pitchFamily="34" charset="0"/>
              </a:rPr>
              <a:t>INHOUD</a:t>
            </a:r>
          </a:p>
        </p:txBody>
      </p:sp>
      <p:sp>
        <p:nvSpPr>
          <p:cNvPr id="5" name="Tijdelijke aanduiding voor inhoud 2">
            <a:extLst>
              <a:ext uri="{FF2B5EF4-FFF2-40B4-BE49-F238E27FC236}">
                <a16:creationId xmlns:a16="http://schemas.microsoft.com/office/drawing/2014/main" id="{56DFCEE5-BC74-41C4-A786-B10CDE3676F0}"/>
              </a:ext>
            </a:extLst>
          </p:cNvPr>
          <p:cNvSpPr txBox="1">
            <a:spLocks/>
          </p:cNvSpPr>
          <p:nvPr/>
        </p:nvSpPr>
        <p:spPr>
          <a:xfrm>
            <a:off x="3209365" y="1075765"/>
            <a:ext cx="7923090" cy="50807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1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nSpc>
                <a:spcPct val="100000"/>
              </a:lnSpc>
              <a:spcBef>
                <a:spcPts val="0"/>
              </a:spcBef>
              <a:buFont typeface="+mj-lt"/>
              <a:buAutoNum type="arabicPeriod"/>
            </a:pPr>
            <a:endParaRPr lang="nl-NL" sz="3200" dirty="0">
              <a:latin typeface="Arial" panose="020B0604020202020204" pitchFamily="34" charset="0"/>
              <a:cs typeface="Arial" panose="020B0604020202020204" pitchFamily="34" charset="0"/>
            </a:endParaRPr>
          </a:p>
          <a:p>
            <a:pPr marL="0" indent="0">
              <a:buNone/>
            </a:pPr>
            <a:r>
              <a:rPr lang="nl-NL" sz="3200" dirty="0">
                <a:latin typeface="Arial" panose="020B0604020202020204" pitchFamily="34" charset="0"/>
                <a:cs typeface="Arial" panose="020B0604020202020204" pitchFamily="34" charset="0"/>
              </a:rPr>
              <a:t>In deze PowerPoint wordt verwezen naar de theorie die uitgelegd is in de Nederlandse les. </a:t>
            </a:r>
          </a:p>
          <a:p>
            <a:pPr marL="0" indent="0">
              <a:buNone/>
            </a:pPr>
            <a:endParaRPr lang="nl-NL" sz="3200" dirty="0">
              <a:latin typeface="Arial" panose="020B0604020202020204" pitchFamily="34" charset="0"/>
              <a:cs typeface="Arial" panose="020B0604020202020204" pitchFamily="34" charset="0"/>
            </a:endParaRPr>
          </a:p>
          <a:p>
            <a:pPr marL="719138" indent="-719138">
              <a:buFont typeface="Arial" panose="020B0604020202020204" pitchFamily="34" charset="0"/>
              <a:buChar char="•"/>
            </a:pPr>
            <a:r>
              <a:rPr lang="nl-NL" sz="3200" dirty="0">
                <a:latin typeface="Arial" panose="020B0604020202020204" pitchFamily="34" charset="0"/>
                <a:cs typeface="Arial" panose="020B0604020202020204" pitchFamily="34" charset="0"/>
              </a:rPr>
              <a:t>Hoe kan ik de theorie terugvinden?</a:t>
            </a:r>
          </a:p>
        </p:txBody>
      </p:sp>
    </p:spTree>
    <p:extLst>
      <p:ext uri="{BB962C8B-B14F-4D97-AF65-F5344CB8AC3E}">
        <p14:creationId xmlns:p14="http://schemas.microsoft.com/office/powerpoint/2010/main" val="412462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7468AB-E145-4FAD-A29B-C8C214EAB563}"/>
              </a:ext>
            </a:extLst>
          </p:cNvPr>
          <p:cNvSpPr>
            <a:spLocks noGrp="1"/>
          </p:cNvSpPr>
          <p:nvPr>
            <p:ph idx="1"/>
          </p:nvPr>
        </p:nvSpPr>
        <p:spPr>
          <a:xfrm>
            <a:off x="899886" y="1640114"/>
            <a:ext cx="10232570" cy="4688115"/>
          </a:xfrm>
        </p:spPr>
        <p:txBody>
          <a:bodyPr>
            <a:noAutofit/>
          </a:bodyPr>
          <a:lstStyle/>
          <a:p>
            <a:pPr marL="539750" lvl="0" indent="-539750"/>
            <a:r>
              <a:rPr lang="nl-NL" sz="3200" dirty="0">
                <a:solidFill>
                  <a:schemeClr val="tx1"/>
                </a:solidFill>
                <a:latin typeface="Arial" panose="020B0604020202020204" pitchFamily="34" charset="0"/>
                <a:cs typeface="Arial" panose="020B0604020202020204" pitchFamily="34" charset="0"/>
              </a:rPr>
              <a:t>Digitale leeromgeving </a:t>
            </a:r>
            <a:r>
              <a:rPr lang="nl-NL" sz="3200" dirty="0">
                <a:solidFill>
                  <a:schemeClr val="tx1"/>
                </a:solidFill>
                <a:latin typeface="Arial" panose="020B0604020202020204" pitchFamily="34" charset="0"/>
                <a:cs typeface="Arial" panose="020B0604020202020204" pitchFamily="34" charset="0"/>
                <a:sym typeface="Wingdings" panose="05000000000000000000" pitchFamily="2" charset="2"/>
              </a:rPr>
              <a:t> Plot26</a:t>
            </a:r>
            <a:endParaRPr lang="nl-NL" sz="3200" dirty="0">
              <a:solidFill>
                <a:schemeClr val="tx1"/>
              </a:solidFill>
              <a:latin typeface="Arial" panose="020B0604020202020204" pitchFamily="34" charset="0"/>
              <a:cs typeface="Arial" panose="020B0604020202020204" pitchFamily="34" charset="0"/>
            </a:endParaRPr>
          </a:p>
          <a:p>
            <a:pPr marL="457200" indent="-457200"/>
            <a:endParaRPr lang="nl-NL" sz="4400" dirty="0"/>
          </a:p>
        </p:txBody>
      </p:sp>
      <p:sp>
        <p:nvSpPr>
          <p:cNvPr id="8" name="Tekstvak 7">
            <a:extLst>
              <a:ext uri="{FF2B5EF4-FFF2-40B4-BE49-F238E27FC236}">
                <a16:creationId xmlns:a16="http://schemas.microsoft.com/office/drawing/2014/main" id="{BBFDA511-751C-4337-A366-2DC16A883242}"/>
              </a:ext>
            </a:extLst>
          </p:cNvPr>
          <p:cNvSpPr txBox="1"/>
          <p:nvPr/>
        </p:nvSpPr>
        <p:spPr>
          <a:xfrm>
            <a:off x="2539999" y="270550"/>
            <a:ext cx="8592457" cy="707886"/>
          </a:xfrm>
          <a:prstGeom prst="rect">
            <a:avLst/>
          </a:prstGeom>
          <a:solidFill>
            <a:srgbClr val="008BD2"/>
          </a:solidFill>
        </p:spPr>
        <p:txBody>
          <a:bodyPr wrap="square" rtlCol="0">
            <a:spAutoFit/>
          </a:bodyPr>
          <a:lstStyle/>
          <a:p>
            <a:pPr indent="363538"/>
            <a:r>
              <a:rPr lang="nl-NL" sz="4000" b="1" dirty="0">
                <a:solidFill>
                  <a:schemeClr val="bg1"/>
                </a:solidFill>
              </a:rPr>
              <a:t>BENODIGDHEDEN</a:t>
            </a:r>
            <a:endParaRPr lang="nl-NL" sz="1000" b="1" dirty="0">
              <a:solidFill>
                <a:schemeClr val="bg1"/>
              </a:solidFill>
            </a:endParaRPr>
          </a:p>
        </p:txBody>
      </p:sp>
    </p:spTree>
    <p:extLst>
      <p:ext uri="{BB962C8B-B14F-4D97-AF65-F5344CB8AC3E}">
        <p14:creationId xmlns:p14="http://schemas.microsoft.com/office/powerpoint/2010/main" val="64370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7468AB-E145-4FAD-A29B-C8C214EAB563}"/>
              </a:ext>
            </a:extLst>
          </p:cNvPr>
          <p:cNvSpPr>
            <a:spLocks noGrp="1"/>
          </p:cNvSpPr>
          <p:nvPr>
            <p:ph idx="1"/>
          </p:nvPr>
        </p:nvSpPr>
        <p:spPr>
          <a:xfrm>
            <a:off x="885370" y="1489244"/>
            <a:ext cx="10247085" cy="4856138"/>
          </a:xfrm>
        </p:spPr>
        <p:txBody>
          <a:bodyPr>
            <a:normAutofit fontScale="77500" lnSpcReduction="20000"/>
          </a:bodyPr>
          <a:lstStyle/>
          <a:p>
            <a:pPr marL="0" indent="0">
              <a:lnSpc>
                <a:spcPct val="120000"/>
              </a:lnSpc>
              <a:buNone/>
            </a:pPr>
            <a:r>
              <a:rPr lang="nl-NL" sz="4100" dirty="0">
                <a:solidFill>
                  <a:schemeClr val="tx1"/>
                </a:solidFill>
                <a:latin typeface="Arial" panose="020B0604020202020204" pitchFamily="34" charset="0"/>
                <a:cs typeface="Arial" panose="020B0604020202020204" pitchFamily="34" charset="0"/>
              </a:rPr>
              <a:t>Alle theorie vind je in de </a:t>
            </a:r>
            <a:r>
              <a:rPr lang="nl-NL" sz="4100" dirty="0" err="1">
                <a:solidFill>
                  <a:schemeClr val="tx1"/>
                </a:solidFill>
                <a:latin typeface="Arial" panose="020B0604020202020204" pitchFamily="34" charset="0"/>
                <a:cs typeface="Arial" panose="020B0604020202020204" pitchFamily="34" charset="0"/>
              </a:rPr>
              <a:t>Toolbox</a:t>
            </a:r>
            <a:r>
              <a:rPr lang="nl-NL" sz="4100" dirty="0">
                <a:solidFill>
                  <a:schemeClr val="tx1"/>
                </a:solidFill>
                <a:latin typeface="Arial" panose="020B0604020202020204" pitchFamily="34" charset="0"/>
                <a:cs typeface="Arial" panose="020B0604020202020204" pitchFamily="34" charset="0"/>
              </a:rPr>
              <a:t>. De </a:t>
            </a:r>
            <a:r>
              <a:rPr lang="nl-NL" sz="4100" dirty="0" err="1">
                <a:solidFill>
                  <a:schemeClr val="tx1"/>
                </a:solidFill>
                <a:latin typeface="Arial" panose="020B0604020202020204" pitchFamily="34" charset="0"/>
                <a:cs typeface="Arial" panose="020B0604020202020204" pitchFamily="34" charset="0"/>
              </a:rPr>
              <a:t>Toolbox</a:t>
            </a:r>
            <a:r>
              <a:rPr lang="nl-NL" sz="4100" dirty="0">
                <a:solidFill>
                  <a:schemeClr val="tx1"/>
                </a:solidFill>
                <a:latin typeface="Arial" panose="020B0604020202020204" pitchFamily="34" charset="0"/>
                <a:cs typeface="Arial" panose="020B0604020202020204" pitchFamily="34" charset="0"/>
              </a:rPr>
              <a:t> is het digitale naslagwerk van PLOT26 waarin je de theorie vindt met voorbeelden. Leerlingen kunnen de theorie en uitleg met filmpjes, teksten en animaties opzoeken via een zoekscherm en een register. Bij de lessen zelf staan bovendien links naar de theorie en uitleg die op dat moment relevant zijn, zodat leerlingen niet hoeven te zoeken. Leerlingen kunnen deze theorie altijd bekijken als voorbereiding op de toets.</a:t>
            </a:r>
          </a:p>
          <a:p>
            <a:pPr marL="0" indent="0">
              <a:buNone/>
            </a:pPr>
            <a:endParaRPr lang="nl-NL" sz="3000" dirty="0">
              <a:solidFill>
                <a:schemeClr val="tx1"/>
              </a:solidFill>
            </a:endParaRPr>
          </a:p>
        </p:txBody>
      </p:sp>
      <p:sp>
        <p:nvSpPr>
          <p:cNvPr id="6" name="Tekstvak 5">
            <a:extLst>
              <a:ext uri="{FF2B5EF4-FFF2-40B4-BE49-F238E27FC236}">
                <a16:creationId xmlns:a16="http://schemas.microsoft.com/office/drawing/2014/main" id="{FEF9A665-2795-433B-A672-EB4602024A11}"/>
              </a:ext>
            </a:extLst>
          </p:cNvPr>
          <p:cNvSpPr txBox="1"/>
          <p:nvPr/>
        </p:nvSpPr>
        <p:spPr>
          <a:xfrm>
            <a:off x="2539999" y="215132"/>
            <a:ext cx="8592457" cy="707886"/>
          </a:xfrm>
          <a:prstGeom prst="rect">
            <a:avLst/>
          </a:prstGeom>
          <a:solidFill>
            <a:srgbClr val="008BD2"/>
          </a:solidFill>
        </p:spPr>
        <p:txBody>
          <a:bodyPr wrap="square" rtlCol="0">
            <a:spAutoFit/>
          </a:bodyPr>
          <a:lstStyle/>
          <a:p>
            <a:pPr indent="363538"/>
            <a:r>
              <a:rPr lang="nl-NL" sz="4000" b="1" dirty="0">
                <a:solidFill>
                  <a:schemeClr val="bg1"/>
                </a:solidFill>
              </a:rPr>
              <a:t>THEORIE</a:t>
            </a:r>
            <a:endParaRPr lang="nl-NL" sz="1000" b="1" dirty="0">
              <a:solidFill>
                <a:schemeClr val="bg1"/>
              </a:solidFill>
            </a:endParaRPr>
          </a:p>
        </p:txBody>
      </p:sp>
    </p:spTree>
    <p:extLst>
      <p:ext uri="{BB962C8B-B14F-4D97-AF65-F5344CB8AC3E}">
        <p14:creationId xmlns:p14="http://schemas.microsoft.com/office/powerpoint/2010/main" val="2598661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99886" y="1582058"/>
            <a:ext cx="10232570" cy="4574506"/>
          </a:xfrm>
        </p:spPr>
        <p:txBody>
          <a:bodyPr>
            <a:noAutofit/>
          </a:bodyPr>
          <a:lstStyle/>
          <a:p>
            <a:r>
              <a:rPr lang="nl-NL" sz="3200" dirty="0">
                <a:latin typeface="Arial" panose="020B0604020202020204" pitchFamily="34" charset="0"/>
                <a:cs typeface="Arial" panose="020B0604020202020204" pitchFamily="34" charset="0"/>
              </a:rPr>
              <a:t>Voor spelling en werkwoordspelling zijn er adaptieve apps. Leerlingen kunnen zo op eigen niveau en in eigen tempo oefenen met deze vaardigheden. De feedback die ze krijgen, is gericht op de fouten die ze maken. </a:t>
            </a:r>
          </a:p>
          <a:p>
            <a:pPr marL="0" indent="0">
              <a:buNone/>
            </a:pPr>
            <a:endParaRPr lang="nl-NL" sz="2000" dirty="0">
              <a:solidFill>
                <a:schemeClr val="tx1"/>
              </a:solidFill>
            </a:endParaRPr>
          </a:p>
          <a:p>
            <a:pPr marL="0" indent="0">
              <a:buNone/>
            </a:pPr>
            <a:endParaRPr lang="nl-NL" sz="4000" dirty="0"/>
          </a:p>
          <a:p>
            <a:pPr>
              <a:buFontTx/>
              <a:buChar char="-"/>
            </a:pPr>
            <a:endParaRPr lang="nl-NL" sz="4000" dirty="0"/>
          </a:p>
        </p:txBody>
      </p:sp>
      <p:sp>
        <p:nvSpPr>
          <p:cNvPr id="6" name="Tekstvak 5">
            <a:extLst>
              <a:ext uri="{FF2B5EF4-FFF2-40B4-BE49-F238E27FC236}">
                <a16:creationId xmlns:a16="http://schemas.microsoft.com/office/drawing/2014/main" id="{14B321C7-2C76-4AA2-8711-53BF2B3606B1}"/>
              </a:ext>
            </a:extLst>
          </p:cNvPr>
          <p:cNvSpPr txBox="1"/>
          <p:nvPr/>
        </p:nvSpPr>
        <p:spPr>
          <a:xfrm>
            <a:off x="2539999" y="270550"/>
            <a:ext cx="8592457" cy="707886"/>
          </a:xfrm>
          <a:prstGeom prst="rect">
            <a:avLst/>
          </a:prstGeom>
          <a:solidFill>
            <a:srgbClr val="008BD2"/>
          </a:solidFill>
        </p:spPr>
        <p:txBody>
          <a:bodyPr wrap="square" rtlCol="0">
            <a:spAutoFit/>
          </a:bodyPr>
          <a:lstStyle/>
          <a:p>
            <a:pPr indent="363538"/>
            <a:r>
              <a:rPr lang="nl-NL" sz="4000" b="1" dirty="0">
                <a:solidFill>
                  <a:schemeClr val="bg1"/>
                </a:solidFill>
              </a:rPr>
              <a:t>APPS IN PLOT 26</a:t>
            </a:r>
            <a:endParaRPr lang="nl-NL" sz="1000" b="1" dirty="0">
              <a:solidFill>
                <a:schemeClr val="bg1"/>
              </a:solidFill>
            </a:endParaRPr>
          </a:p>
        </p:txBody>
      </p:sp>
    </p:spTree>
    <p:extLst>
      <p:ext uri="{BB962C8B-B14F-4D97-AF65-F5344CB8AC3E}">
        <p14:creationId xmlns:p14="http://schemas.microsoft.com/office/powerpoint/2010/main" val="118489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99886" y="1582058"/>
            <a:ext cx="10232570" cy="4574506"/>
          </a:xfrm>
        </p:spPr>
        <p:txBody>
          <a:bodyPr>
            <a:noAutofit/>
          </a:bodyPr>
          <a:lstStyle/>
          <a:p>
            <a:pPr marL="0" indent="0">
              <a:buNone/>
            </a:pPr>
            <a:r>
              <a:rPr lang="nl-NL" sz="3200" b="1" dirty="0" err="1">
                <a:latin typeface="Arial" panose="020B0604020202020204" pitchFamily="34" charset="0"/>
                <a:cs typeface="Arial" panose="020B0604020202020204" pitchFamily="34" charset="0"/>
              </a:rPr>
              <a:t>Tekstverklaren</a:t>
            </a:r>
            <a:r>
              <a:rPr lang="nl-NL" sz="3200" dirty="0">
                <a:latin typeface="Arial" panose="020B0604020202020204" pitchFamily="34" charset="0"/>
                <a:cs typeface="Arial" panose="020B0604020202020204" pitchFamily="34" charset="0"/>
              </a:rPr>
              <a:t> </a:t>
            </a:r>
            <a:br>
              <a:rPr lang="nl-NL" sz="3200" b="1" dirty="0">
                <a:latin typeface="Arial" panose="020B0604020202020204" pitchFamily="34" charset="0"/>
                <a:cs typeface="Arial" panose="020B0604020202020204" pitchFamily="34" charset="0"/>
              </a:rPr>
            </a:br>
            <a:endParaRPr lang="nl-NL" sz="3200" b="1" dirty="0">
              <a:latin typeface="Arial" panose="020B0604020202020204" pitchFamily="34" charset="0"/>
              <a:cs typeface="Arial" panose="020B0604020202020204" pitchFamily="34" charset="0"/>
            </a:endParaRPr>
          </a:p>
          <a:p>
            <a:pPr>
              <a:buFontTx/>
              <a:buChar char="-"/>
            </a:pPr>
            <a:r>
              <a:rPr lang="nl-NL" sz="3200" dirty="0">
                <a:latin typeface="Arial" panose="020B0604020202020204" pitchFamily="34" charset="0"/>
                <a:cs typeface="Arial" panose="020B0604020202020204" pitchFamily="34" charset="0"/>
              </a:rPr>
              <a:t>Lezen, lezen, lezen. Zowel teksten op bv nieuwssites als boeken.</a:t>
            </a:r>
          </a:p>
          <a:p>
            <a:pPr>
              <a:buFontTx/>
              <a:buChar char="-"/>
            </a:pPr>
            <a:endParaRPr lang="nl-NL" sz="3200" dirty="0">
              <a:latin typeface="Arial" panose="020B0604020202020204" pitchFamily="34" charset="0"/>
              <a:cs typeface="Arial" panose="020B0604020202020204" pitchFamily="34" charset="0"/>
            </a:endParaRPr>
          </a:p>
          <a:p>
            <a:pPr>
              <a:buFontTx/>
              <a:buChar char="-"/>
            </a:pPr>
            <a:r>
              <a:rPr lang="nl-NL" sz="3200" dirty="0">
                <a:latin typeface="Arial" panose="020B0604020202020204" pitchFamily="34" charset="0"/>
                <a:cs typeface="Arial" panose="020B0604020202020204" pitchFamily="34" charset="0"/>
              </a:rPr>
              <a:t>Theorie leren uit de </a:t>
            </a:r>
            <a:r>
              <a:rPr lang="nl-NL" sz="3200" dirty="0" err="1">
                <a:latin typeface="Arial" panose="020B0604020202020204" pitchFamily="34" charset="0"/>
                <a:cs typeface="Arial" panose="020B0604020202020204" pitchFamily="34" charset="0"/>
              </a:rPr>
              <a:t>Toolbox</a:t>
            </a:r>
            <a:endParaRPr lang="nl-NL" sz="3200" dirty="0">
              <a:latin typeface="Arial" panose="020B0604020202020204" pitchFamily="34" charset="0"/>
              <a:cs typeface="Arial" panose="020B0604020202020204" pitchFamily="34" charset="0"/>
            </a:endParaRPr>
          </a:p>
          <a:p>
            <a:pPr>
              <a:buFontTx/>
              <a:buChar char="-"/>
            </a:pPr>
            <a:endParaRPr lang="nl-NL" sz="3200" dirty="0">
              <a:latin typeface="Arial" panose="020B0604020202020204" pitchFamily="34" charset="0"/>
              <a:cs typeface="Arial" panose="020B0604020202020204" pitchFamily="34" charset="0"/>
            </a:endParaRPr>
          </a:p>
          <a:p>
            <a:pPr>
              <a:buFontTx/>
              <a:buChar char="-"/>
            </a:pPr>
            <a:r>
              <a:rPr lang="nl-NL" sz="3200" dirty="0">
                <a:latin typeface="Arial" panose="020B0604020202020204" pitchFamily="34" charset="0"/>
                <a:cs typeface="Arial" panose="020B0604020202020204" pitchFamily="34" charset="0"/>
              </a:rPr>
              <a:t>Oefenteksten maken uit </a:t>
            </a:r>
            <a:r>
              <a:rPr lang="nl-NL" sz="3200" dirty="0" err="1">
                <a:latin typeface="Arial" panose="020B0604020202020204" pitchFamily="34" charset="0"/>
                <a:cs typeface="Arial" panose="020B0604020202020204" pitchFamily="34" charset="0"/>
              </a:rPr>
              <a:t>Tekstenbox</a:t>
            </a:r>
            <a:r>
              <a:rPr lang="nl-NL" sz="3200" dirty="0">
                <a:latin typeface="Arial" panose="020B0604020202020204" pitchFamily="34" charset="0"/>
                <a:cs typeface="Arial" panose="020B0604020202020204" pitchFamily="34" charset="0"/>
              </a:rPr>
              <a:t> </a:t>
            </a:r>
          </a:p>
        </p:txBody>
      </p:sp>
      <p:sp>
        <p:nvSpPr>
          <p:cNvPr id="6" name="Tekstvak 5">
            <a:extLst>
              <a:ext uri="{FF2B5EF4-FFF2-40B4-BE49-F238E27FC236}">
                <a16:creationId xmlns:a16="http://schemas.microsoft.com/office/drawing/2014/main" id="{14B321C7-2C76-4AA2-8711-53BF2B3606B1}"/>
              </a:ext>
            </a:extLst>
          </p:cNvPr>
          <p:cNvSpPr txBox="1"/>
          <p:nvPr/>
        </p:nvSpPr>
        <p:spPr>
          <a:xfrm>
            <a:off x="2539999" y="270550"/>
            <a:ext cx="8592457" cy="707886"/>
          </a:xfrm>
          <a:prstGeom prst="rect">
            <a:avLst/>
          </a:prstGeom>
          <a:solidFill>
            <a:srgbClr val="008BD2"/>
          </a:solidFill>
        </p:spPr>
        <p:txBody>
          <a:bodyPr wrap="square" rtlCol="0">
            <a:spAutoFit/>
          </a:bodyPr>
          <a:lstStyle/>
          <a:p>
            <a:pPr indent="363538"/>
            <a:r>
              <a:rPr lang="nl-NL" sz="4000" b="1" dirty="0">
                <a:solidFill>
                  <a:schemeClr val="bg1"/>
                </a:solidFill>
              </a:rPr>
              <a:t>LEESVAARDIGHEID</a:t>
            </a:r>
            <a:endParaRPr lang="nl-NL" sz="1000" b="1" dirty="0">
              <a:solidFill>
                <a:schemeClr val="bg1"/>
              </a:solidFill>
            </a:endParaRPr>
          </a:p>
        </p:txBody>
      </p:sp>
    </p:spTree>
    <p:extLst>
      <p:ext uri="{BB962C8B-B14F-4D97-AF65-F5344CB8AC3E}">
        <p14:creationId xmlns:p14="http://schemas.microsoft.com/office/powerpoint/2010/main" val="2304098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021977" y="1649506"/>
            <a:ext cx="10112188" cy="4507057"/>
          </a:xfrm>
          <a:solidFill>
            <a:srgbClr val="008BD2"/>
          </a:solidFill>
        </p:spPr>
        <p:txBody>
          <a:bodyPr>
            <a:normAutofit/>
          </a:bodyPr>
          <a:lstStyle/>
          <a:p>
            <a:pPr marL="0" indent="0" algn="ctr">
              <a:buNone/>
            </a:pPr>
            <a:endParaRPr lang="nl-NL" sz="3200" dirty="0"/>
          </a:p>
          <a:p>
            <a:pPr marL="0" indent="0" algn="ctr">
              <a:buNone/>
            </a:pPr>
            <a:r>
              <a:rPr lang="nl-NL" sz="3200" dirty="0"/>
              <a:t>Nederlands is een vaardigheidsvak. </a:t>
            </a:r>
            <a:br>
              <a:rPr lang="nl-NL" sz="3200" dirty="0"/>
            </a:br>
            <a:r>
              <a:rPr lang="nl-NL" sz="3200" dirty="0"/>
              <a:t>Oefenen is dus belangrijk.</a:t>
            </a:r>
          </a:p>
          <a:p>
            <a:pPr algn="ctr">
              <a:buFontTx/>
              <a:buChar char="-"/>
            </a:pPr>
            <a:endParaRPr lang="nl-NL" sz="3200" dirty="0"/>
          </a:p>
          <a:p>
            <a:pPr marL="0" indent="0" algn="ctr">
              <a:buNone/>
            </a:pPr>
            <a:r>
              <a:rPr lang="nl-NL" sz="3200" dirty="0"/>
              <a:t>Ga naar je vakdocent op het moment dat je vastloopt. Samen kunnen we zoeken naar een oplossing!</a:t>
            </a:r>
            <a:br>
              <a:rPr lang="nl-NL" sz="3200" dirty="0"/>
            </a:br>
            <a:endParaRPr lang="nl-NL" sz="3200" dirty="0"/>
          </a:p>
          <a:p>
            <a:pPr marL="0" indent="0" algn="ctr">
              <a:buNone/>
            </a:pPr>
            <a:r>
              <a:rPr lang="nl-NL" sz="3200" dirty="0"/>
              <a:t>Bekijk de PPT van Nederlands ‘Algemeen’.</a:t>
            </a:r>
          </a:p>
        </p:txBody>
      </p:sp>
      <p:sp>
        <p:nvSpPr>
          <p:cNvPr id="5" name="Tekstvak 4">
            <a:extLst>
              <a:ext uri="{FF2B5EF4-FFF2-40B4-BE49-F238E27FC236}">
                <a16:creationId xmlns:a16="http://schemas.microsoft.com/office/drawing/2014/main" id="{F2CF4EA7-D89D-47D8-B6D0-CB47FE762B54}"/>
              </a:ext>
            </a:extLst>
          </p:cNvPr>
          <p:cNvSpPr txBox="1"/>
          <p:nvPr/>
        </p:nvSpPr>
        <p:spPr>
          <a:xfrm>
            <a:off x="2539999" y="270550"/>
            <a:ext cx="8592457" cy="707886"/>
          </a:xfrm>
          <a:prstGeom prst="rect">
            <a:avLst/>
          </a:prstGeom>
          <a:solidFill>
            <a:srgbClr val="FF0000"/>
          </a:solidFill>
        </p:spPr>
        <p:txBody>
          <a:bodyPr wrap="square" rtlCol="0">
            <a:spAutoFit/>
          </a:bodyPr>
          <a:lstStyle/>
          <a:p>
            <a:pPr indent="363538"/>
            <a:r>
              <a:rPr lang="nl-NL" sz="4000" b="1" dirty="0">
                <a:solidFill>
                  <a:schemeClr val="bg1"/>
                </a:solidFill>
                <a:latin typeface="Arial" panose="020B0604020202020204" pitchFamily="34" charset="0"/>
                <a:cs typeface="Arial" panose="020B0604020202020204" pitchFamily="34" charset="0"/>
              </a:rPr>
              <a:t>BELANGRIJK</a:t>
            </a:r>
            <a:endParaRPr lang="nl-NL" sz="1000" b="1" dirty="0">
              <a:solidFill>
                <a:schemeClr val="bg1"/>
              </a:solidFill>
            </a:endParaRPr>
          </a:p>
        </p:txBody>
      </p:sp>
    </p:spTree>
    <p:extLst>
      <p:ext uri="{BB962C8B-B14F-4D97-AF65-F5344CB8AC3E}">
        <p14:creationId xmlns:p14="http://schemas.microsoft.com/office/powerpoint/2010/main" val="798997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928674"/>
      </p:ext>
    </p:extLst>
  </p:cSld>
  <p:clrMapOvr>
    <a:masterClrMapping/>
  </p:clrMapOvr>
</p:sld>
</file>

<file path=ppt/theme/theme1.xml><?xml version="1.0" encoding="utf-8"?>
<a:theme xmlns:a="http://schemas.openxmlformats.org/drawingml/2006/main" name="Mondriaan rood">
  <a:themeElements>
    <a:clrScheme name="Het Hooghuis - Mondriaan">
      <a:dk1>
        <a:sysClr val="windowText" lastClr="000000"/>
      </a:dk1>
      <a:lt1>
        <a:sysClr val="window" lastClr="FFFFFF"/>
      </a:lt1>
      <a:dk2>
        <a:srgbClr val="44546A"/>
      </a:dk2>
      <a:lt2>
        <a:srgbClr val="E7E6E6"/>
      </a:lt2>
      <a:accent1>
        <a:srgbClr val="008BD2"/>
      </a:accent1>
      <a:accent2>
        <a:srgbClr val="EF7D00"/>
      </a:accent2>
      <a:accent3>
        <a:srgbClr val="3FA535"/>
      </a:accent3>
      <a:accent4>
        <a:srgbClr val="CC171A"/>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e Mondriaan" id="{F8D0DDFA-C042-48C5-8997-E1A4215A10CA}" vid="{43219E7C-CE70-471A-ACC9-7EA2700F1F5C}"/>
    </a:ext>
  </a:extLst>
</a:theme>
</file>

<file path=ppt/theme/theme2.xml><?xml version="1.0" encoding="utf-8"?>
<a:theme xmlns:a="http://schemas.openxmlformats.org/drawingml/2006/main" name="Mondriaan wit">
  <a:themeElements>
    <a:clrScheme name="Hooghuis - Heesch">
      <a:dk1>
        <a:sysClr val="windowText" lastClr="000000"/>
      </a:dk1>
      <a:lt1>
        <a:sysClr val="window" lastClr="FFFFFF"/>
      </a:lt1>
      <a:dk2>
        <a:srgbClr val="44546A"/>
      </a:dk2>
      <a:lt2>
        <a:srgbClr val="E7E6E6"/>
      </a:lt2>
      <a:accent1>
        <a:srgbClr val="CC171A"/>
      </a:accent1>
      <a:accent2>
        <a:srgbClr val="3FA535"/>
      </a:accent2>
      <a:accent3>
        <a:srgbClr val="EF7D00"/>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e Mondriaan" id="{F8D0DDFA-C042-48C5-8997-E1A4215A10CA}" vid="{04C2BED5-90AF-4C99-9024-B787DB1A7549}"/>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90190B281E864EAABA4D8388C5943C" ma:contentTypeVersion="9" ma:contentTypeDescription="Een nieuw document maken." ma:contentTypeScope="" ma:versionID="c35a87ff470118823974ce729a838982">
  <xsd:schema xmlns:xsd="http://www.w3.org/2001/XMLSchema" xmlns:xs="http://www.w3.org/2001/XMLSchema" xmlns:p="http://schemas.microsoft.com/office/2006/metadata/properties" xmlns:ns2="230ff946-340e-47af-ae18-b30d27fb9862" xmlns:ns3="1ac554a4-a7e6-4112-a660-d6a3748ba7dc" targetNamespace="http://schemas.microsoft.com/office/2006/metadata/properties" ma:root="true" ma:fieldsID="9a46d40ab43f99b4142aba607a522d9d" ns2:_="" ns3:_="">
    <xsd:import namespace="230ff946-340e-47af-ae18-b30d27fb9862"/>
    <xsd:import namespace="1ac554a4-a7e6-4112-a660-d6a3748ba7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ff946-340e-47af-ae18-b30d27fb98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c554a4-a7e6-4112-a660-d6a3748ba7dc"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ED4938-6CF1-4A61-B2BD-8D7C5C98A092}">
  <ds:schemaRefs>
    <ds:schemaRef ds:uri="http://schemas.microsoft.com/sharepoint/v3/contenttype/forms"/>
  </ds:schemaRefs>
</ds:datastoreItem>
</file>

<file path=customXml/itemProps2.xml><?xml version="1.0" encoding="utf-8"?>
<ds:datastoreItem xmlns:ds="http://schemas.openxmlformats.org/officeDocument/2006/customXml" ds:itemID="{A0F71CF2-0B45-4ECF-BBB4-BD3450A581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ff946-340e-47af-ae18-b30d27fb9862"/>
    <ds:schemaRef ds:uri="1ac554a4-a7e6-4112-a660-d6a3748ba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2CAF15-F73D-439E-A768-B9208A5452DB}">
  <ds:schemaRefs>
    <ds:schemaRef ds:uri="http://purl.org/dc/elements/1.1/"/>
    <ds:schemaRef ds:uri="http://purl.org/dc/terms/"/>
    <ds:schemaRef ds:uri="http://schemas.microsoft.com/office/2006/documentManagement/types"/>
    <ds:schemaRef ds:uri="1ac554a4-a7e6-4112-a660-d6a3748ba7dc"/>
    <ds:schemaRef ds:uri="230ff946-340e-47af-ae18-b30d27fb9862"/>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Leerstrategieën Duits</Template>
  <TotalTime>162</TotalTime>
  <Words>241</Words>
  <Application>Microsoft Office PowerPoint</Application>
  <PresentationFormat>Breedbeeld</PresentationFormat>
  <Paragraphs>27</Paragraphs>
  <Slides>8</Slides>
  <Notes>0</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8</vt:i4>
      </vt:variant>
    </vt:vector>
  </HeadingPairs>
  <TitlesOfParts>
    <vt:vector size="12" baseType="lpstr">
      <vt:lpstr>Arial</vt:lpstr>
      <vt:lpstr>Calibri</vt:lpstr>
      <vt:lpstr>Mondriaan rood</vt:lpstr>
      <vt:lpstr>Mondriaan wit</vt:lpstr>
      <vt:lpstr>Studie- en vakvaardigheden voor  Nederlands  Hoe leer je voor Nederlands in de eerste klas?</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Leerstrategieën voor Duits</dc:title>
  <dc:creator>Marieke van der Kammen</dc:creator>
  <cp:lastModifiedBy>Cihan-Alakmak, A (Aygün)</cp:lastModifiedBy>
  <cp:revision>63</cp:revision>
  <dcterms:created xsi:type="dcterms:W3CDTF">2020-09-01T11:52:26Z</dcterms:created>
  <dcterms:modified xsi:type="dcterms:W3CDTF">2020-09-17T10:19:32Z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0x0101005A90190B281E864EAABA4D8388C5943C</vt:lpwstr>
  </property>
</Properties>
</file>