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handoutMasterIdLst>
    <p:handoutMasterId r:id="rId16"/>
  </p:handoutMasterIdLst>
  <p:sldIdLst>
    <p:sldId id="289" r:id="rId6"/>
    <p:sldId id="270" r:id="rId7"/>
    <p:sldId id="258" r:id="rId8"/>
    <p:sldId id="273" r:id="rId9"/>
    <p:sldId id="282" r:id="rId10"/>
    <p:sldId id="283" r:id="rId11"/>
    <p:sldId id="274" r:id="rId12"/>
    <p:sldId id="277" r:id="rId13"/>
    <p:sldId id="287" r:id="rId14"/>
    <p:sldId id="28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92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71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9150346-216C-45EA-8F2B-7602F4261D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ABCDDA6-8435-49BE-9176-A25EC8022F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5947-1CE6-482A-AE91-C053145FE625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9DE7681-B072-43A2-BD11-66AF57F88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2B15B4-DA60-4EE0-8104-2B03696259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7BB8A-F948-4FEC-AC0B-7BD077C7B8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165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99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1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5570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653F50-59DD-4D07-9D1B-2B600953F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>
          <a:xfrm>
            <a:off x="5770485" y="587211"/>
            <a:ext cx="503582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8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D3ADED-358E-4E74-A64F-8C239F917C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98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255CFB-AD89-4E0F-904B-1EEE36C66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13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8609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04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54E305-CB9D-4FC4-B5EE-56BDBDE70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/>
          <a:stretch/>
        </p:blipFill>
        <p:spPr>
          <a:xfrm>
            <a:off x="5690586" y="585136"/>
            <a:ext cx="510485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8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9BC8E7-7983-4765-9735-1F7107557A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2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967AB-7EF2-48E6-A6F9-2FBABCE55B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C95E13-39A3-4926-894D-5100C285F0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2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0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63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03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1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5" r:id="rId4"/>
    <p:sldLayoutId id="2147483662" r:id="rId5"/>
    <p:sldLayoutId id="2147483661" r:id="rId6"/>
    <p:sldLayoutId id="2147483660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14-9-2020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843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1" r:id="rId4"/>
    <p:sldLayoutId id="2147483672" r:id="rId5"/>
    <p:sldLayoutId id="21474836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ozwIDoM8z9A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0ui1p9qzQkg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DxleIz2BTzk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5D32B-1678-49EE-BE2E-F732FBBB140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89715" y="1990164"/>
            <a:ext cx="9755998" cy="2994211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l-NL" sz="4000" dirty="0">
                <a:latin typeface="Arial" pitchFamily="34"/>
                <a:cs typeface="Arial" pitchFamily="34"/>
              </a:rPr>
              <a:t>Studie- en vakvaardigheden voor </a:t>
            </a:r>
            <a:br>
              <a:rPr lang="nl-NL" sz="4000" dirty="0">
                <a:latin typeface="Arial" pitchFamily="34"/>
                <a:cs typeface="Arial" pitchFamily="34"/>
              </a:rPr>
            </a:br>
            <a:r>
              <a:rPr lang="nl-NL" sz="6000" b="1" dirty="0">
                <a:latin typeface="Arial" pitchFamily="34"/>
                <a:cs typeface="Arial" pitchFamily="34"/>
              </a:rPr>
              <a:t>Natuurkunde</a:t>
            </a:r>
            <a:br>
              <a:rPr lang="nl-NL" sz="6000" b="1" dirty="0">
                <a:latin typeface="Arial" pitchFamily="34"/>
                <a:cs typeface="Arial" pitchFamily="34"/>
              </a:rPr>
            </a:br>
            <a:br>
              <a:rPr lang="nl-NL" sz="6000" b="1" dirty="0">
                <a:latin typeface="Arial" pitchFamily="34"/>
                <a:cs typeface="Arial" pitchFamily="34"/>
              </a:rPr>
            </a:br>
            <a:r>
              <a:rPr lang="nl-NL" sz="3000" dirty="0">
                <a:latin typeface="Arial" pitchFamily="34"/>
                <a:cs typeface="Arial" pitchFamily="34"/>
              </a:rPr>
              <a:t>Hoe leer je voor natuurkunde?</a:t>
            </a:r>
            <a:endParaRPr lang="nl-NL" sz="6000" b="1" dirty="0">
              <a:latin typeface="Arial" pitchFamily="34"/>
              <a:cs typeface="Arial" pitchFamily="34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BB26C68-E3D6-4A33-A297-05FFBC521A0D}"/>
              </a:ext>
            </a:extLst>
          </p:cNvPr>
          <p:cNvSpPr txBox="1"/>
          <p:nvPr/>
        </p:nvSpPr>
        <p:spPr>
          <a:xfrm>
            <a:off x="6598026" y="412376"/>
            <a:ext cx="467957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HAVO 4 – HAVO 5</a:t>
            </a:r>
            <a:endParaRPr lang="nl-NL" sz="24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43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Natuurkunde uitleg Algemeen: Hoe leer je voor natuurkunde?">
            <a:hlinkClick r:id="" action="ppaction://media"/>
            <a:extLst>
              <a:ext uri="{FF2B5EF4-FFF2-40B4-BE49-F238E27FC236}">
                <a16:creationId xmlns:a16="http://schemas.microsoft.com/office/drawing/2014/main" id="{513ADF37-259E-47CA-850C-893D0D14E4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6594" y="1146210"/>
            <a:ext cx="9883739" cy="555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6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DD78F77-490F-4332-AFD8-3B9D773F16CD}"/>
              </a:ext>
            </a:extLst>
          </p:cNvPr>
          <p:cNvSpPr txBox="1"/>
          <p:nvPr/>
        </p:nvSpPr>
        <p:spPr>
          <a:xfrm>
            <a:off x="1004047" y="1636209"/>
            <a:ext cx="998668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lvl="0" indent="-7175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Boek</a:t>
            </a:r>
          </a:p>
          <a:p>
            <a:pPr marL="717550" lvl="0" indent="-7175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Schrift met aantekeningen</a:t>
            </a:r>
          </a:p>
          <a:p>
            <a:pPr marL="717550" lvl="0" indent="-7175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Rekenmachine</a:t>
            </a:r>
          </a:p>
          <a:p>
            <a:pPr marL="717550" indent="-717550">
              <a:buFont typeface="Arial" panose="020B0604020202020204" pitchFamily="34" charset="0"/>
              <a:buChar char="•"/>
            </a:pP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lvl="0" indent="-7175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Wikiwijs voor H4 en H5</a:t>
            </a:r>
          </a:p>
          <a:p>
            <a:pPr marL="717550" lvl="0" indent="-7175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Syllabus voor natuurkunde op examenblad.nl. Hierin staan de landelijke richtlijnen van het eindexamen.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nl-NL" sz="2800" dirty="0"/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7BD3453-23E4-4BC6-84CD-C49215996C30}"/>
              </a:ext>
            </a:extLst>
          </p:cNvPr>
          <p:cNvSpPr txBox="1">
            <a:spLocks/>
          </p:cNvSpPr>
          <p:nvPr/>
        </p:nvSpPr>
        <p:spPr>
          <a:xfrm>
            <a:off x="2349305" y="314488"/>
            <a:ext cx="8665698" cy="656183"/>
          </a:xfrm>
          <a:prstGeom prst="rect">
            <a:avLst/>
          </a:prstGeom>
          <a:solidFill>
            <a:srgbClr val="008BD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61938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BENODIGDHEDEN</a:t>
            </a:r>
            <a:endParaRPr lang="nl-N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1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C7922725-1B28-4388-8D37-C88D7142825B}"/>
              </a:ext>
            </a:extLst>
          </p:cNvPr>
          <p:cNvSpPr txBox="1"/>
          <p:nvPr/>
        </p:nvSpPr>
        <p:spPr>
          <a:xfrm>
            <a:off x="986118" y="1665218"/>
            <a:ext cx="100225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lvl="0" indent="-538163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Leren voor natuurkunde is niet: een hoofdstuk lezen en jezelf daarna laten overhoren!</a:t>
            </a:r>
          </a:p>
          <a:p>
            <a:pPr marL="538163" lvl="0" indent="-538163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Natuurkunde is begrijpen van begrippen uit de syllabus. Schrijf deze op in eigen woorden.</a:t>
            </a:r>
          </a:p>
          <a:p>
            <a:pPr marL="538163" lvl="0" indent="-538163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Geef elke tekening de juiste naam en teken tijdens het leren zoals het ook hoort op de toets. Zo net mogelijk en met potlood en liniaal/geodriehoek! </a:t>
            </a: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lvl="0" indent="-538163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Maak vragen in het werkboek nogmaals</a:t>
            </a:r>
          </a:p>
          <a:p>
            <a:pPr marL="538163" lvl="0" indent="-538163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Heb je het gevoel dat je het domein beheerst, ga dan naar Natuurkundeuitgelegd.nl</a:t>
            </a:r>
          </a:p>
          <a:p>
            <a:pPr marL="538163" lvl="1" indent="-538163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Oefen examenopdrachten per onderwerp.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42FF656E-ECE5-4C71-BDD0-F0503969837B}"/>
              </a:ext>
            </a:extLst>
          </p:cNvPr>
          <p:cNvSpPr txBox="1">
            <a:spLocks/>
          </p:cNvSpPr>
          <p:nvPr/>
        </p:nvSpPr>
        <p:spPr>
          <a:xfrm>
            <a:off x="2349305" y="314488"/>
            <a:ext cx="8665698" cy="656183"/>
          </a:xfrm>
          <a:prstGeom prst="rect">
            <a:avLst/>
          </a:prstGeom>
          <a:solidFill>
            <a:srgbClr val="008BD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61938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LEREN VOOR NATUURKUNDE</a:t>
            </a:r>
            <a:endParaRPr lang="nl-N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2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DD78F77-490F-4332-AFD8-3B9D773F16CD}"/>
              </a:ext>
            </a:extLst>
          </p:cNvPr>
          <p:cNvSpPr txBox="1"/>
          <p:nvPr/>
        </p:nvSpPr>
        <p:spPr>
          <a:xfrm>
            <a:off x="986118" y="1612868"/>
            <a:ext cx="101185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lvl="0" indent="-717550">
              <a:buFont typeface="+mj-lt"/>
              <a:buAutoNum type="arabicPeriod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Schrijf de </a:t>
            </a:r>
            <a:r>
              <a:rPr lang="nl-NL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gegevens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op (met het symbool voor de grootheid en eenheid)</a:t>
            </a:r>
          </a:p>
          <a:p>
            <a:pPr marL="717550" lvl="0" indent="-717550">
              <a:buFont typeface="+mj-lt"/>
              <a:buAutoNum type="arabicPeriod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Schrijf op wat er </a:t>
            </a:r>
            <a:r>
              <a:rPr lang="nl-NL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gevraagd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wordt (met het symbool voor de grootheid en eenheid)</a:t>
            </a:r>
          </a:p>
          <a:p>
            <a:pPr marL="717550" lvl="0" indent="-717550">
              <a:buFont typeface="+mj-lt"/>
              <a:buAutoNum type="arabicPeriod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Schrijf </a:t>
            </a:r>
            <a:r>
              <a:rPr lang="nl-NL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de formule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op</a:t>
            </a:r>
          </a:p>
          <a:p>
            <a:pPr marL="717550" lvl="0" indent="-717550">
              <a:buFont typeface="+mj-lt"/>
              <a:buAutoNum type="arabicPeriod"/>
            </a:pPr>
            <a:r>
              <a:rPr lang="nl-NL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Vul in en reken uit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 Let op; reken de eenheden eerst om naar grondeenheden</a:t>
            </a:r>
          </a:p>
          <a:p>
            <a:pPr marL="717550" indent="-717550">
              <a:buFont typeface="+mj-lt"/>
              <a:buAutoNum type="arabicPeriod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Geef </a:t>
            </a:r>
            <a:r>
              <a:rPr lang="nl-NL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het antwoord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met symbool en eenheid.</a:t>
            </a:r>
          </a:p>
          <a:p>
            <a:pPr marL="717550" indent="-717550">
              <a:buFont typeface="+mj-lt"/>
              <a:buAutoNum type="arabicPeriod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Let op de </a:t>
            </a:r>
            <a:r>
              <a:rPr lang="nl-NL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significantie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0" indent="-714375"/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569C152E-43F0-481D-ADC1-5D4C0BF66234}"/>
              </a:ext>
            </a:extLst>
          </p:cNvPr>
          <p:cNvSpPr txBox="1">
            <a:spLocks/>
          </p:cNvSpPr>
          <p:nvPr/>
        </p:nvSpPr>
        <p:spPr>
          <a:xfrm>
            <a:off x="2349305" y="314488"/>
            <a:ext cx="8665698" cy="656183"/>
          </a:xfrm>
          <a:prstGeom prst="rect">
            <a:avLst/>
          </a:prstGeom>
          <a:solidFill>
            <a:srgbClr val="008BD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61938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NOTEREN VAN BEREKENINGEN</a:t>
            </a:r>
            <a:endParaRPr lang="nl-N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2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DD78F77-490F-4332-AFD8-3B9D773F16CD}"/>
              </a:ext>
            </a:extLst>
          </p:cNvPr>
          <p:cNvSpPr txBox="1"/>
          <p:nvPr/>
        </p:nvSpPr>
        <p:spPr>
          <a:xfrm>
            <a:off x="933158" y="1600154"/>
            <a:ext cx="100217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De slaapkamer van Piet heeft een lengte van 5 meter en een breedte van 6 meter. Bereken de oppervlakte A, laat de berekening zien.</a:t>
            </a:r>
          </a:p>
          <a:p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330450" algn="l"/>
              </a:tabLst>
            </a:pPr>
            <a:r>
              <a:rPr 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Gegevens: 	l = 5,0 meter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330450" algn="l"/>
              </a:tabLst>
            </a:pPr>
            <a:r>
              <a:rPr 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	b = 6,0 meter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330450" algn="l"/>
              </a:tabLst>
            </a:pPr>
            <a:r>
              <a:rPr 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Gevraagd: 	oppervlakte A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330450" algn="l"/>
              </a:tabLst>
            </a:pPr>
            <a:r>
              <a:rPr 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Oplossing: 	A = l x b = 5,0 x 6,0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330450" algn="l"/>
              </a:tabLst>
            </a:pPr>
            <a:r>
              <a:rPr lang="nl-NL" sz="3200" i="1" dirty="0">
                <a:latin typeface="Arial" panose="020B0604020202020204" pitchFamily="34" charset="0"/>
                <a:cs typeface="Arial" panose="020B0604020202020204" pitchFamily="34" charset="0"/>
              </a:rPr>
              <a:t>	A = 30 m</a:t>
            </a:r>
            <a:r>
              <a:rPr lang="nl-NL" sz="3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569C152E-43F0-481D-ADC1-5D4C0BF66234}"/>
              </a:ext>
            </a:extLst>
          </p:cNvPr>
          <p:cNvSpPr txBox="1">
            <a:spLocks/>
          </p:cNvSpPr>
          <p:nvPr/>
        </p:nvSpPr>
        <p:spPr>
          <a:xfrm>
            <a:off x="2349305" y="314488"/>
            <a:ext cx="8665698" cy="656183"/>
          </a:xfrm>
          <a:prstGeom prst="rect">
            <a:avLst/>
          </a:prstGeom>
          <a:solidFill>
            <a:srgbClr val="008BD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61938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 BEREKENING</a:t>
            </a:r>
            <a:endParaRPr lang="nl-N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7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Maximale punten scoren op een natuurkunde-toets/examen">
            <a:hlinkClick r:id="" action="ppaction://media"/>
            <a:extLst>
              <a:ext uri="{FF2B5EF4-FFF2-40B4-BE49-F238E27FC236}">
                <a16:creationId xmlns:a16="http://schemas.microsoft.com/office/drawing/2014/main" id="{AFFAD6BB-5A5B-46AD-BBF4-94CC5521FF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3169" y="1118599"/>
            <a:ext cx="9866615" cy="55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xleIz2BTz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4568" y="1184481"/>
            <a:ext cx="9419303" cy="52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70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AC3EEF6F-D3B4-4B13-8125-D52DE0DB76FE}"/>
              </a:ext>
            </a:extLst>
          </p:cNvPr>
          <p:cNvSpPr txBox="1">
            <a:spLocks/>
          </p:cNvSpPr>
          <p:nvPr/>
        </p:nvSpPr>
        <p:spPr>
          <a:xfrm>
            <a:off x="1026943" y="1319108"/>
            <a:ext cx="10072466" cy="4279834"/>
          </a:xfrm>
          <a:prstGeom prst="rect">
            <a:avLst/>
          </a:prstGeom>
          <a:solidFill>
            <a:srgbClr val="008BD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natuurlijk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altijd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stellen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docent!</a:t>
            </a:r>
          </a:p>
          <a:p>
            <a:pPr algn="ctr">
              <a:lnSpc>
                <a:spcPct val="100000"/>
              </a:lnSpc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!!!!</a:t>
            </a:r>
            <a:endParaRPr lang="nl-N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709957"/>
      </p:ext>
    </p:extLst>
  </p:cSld>
  <p:clrMapOvr>
    <a:masterClrMapping/>
  </p:clrMapOvr>
</p:sld>
</file>

<file path=ppt/theme/theme1.xml><?xml version="1.0" encoding="utf-8"?>
<a:theme xmlns:a="http://schemas.openxmlformats.org/drawingml/2006/main" name="Mondriaan rood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e leer je voor science" id="{35F9E2A1-9FBF-473B-8F72-AAFB68E6229F}" vid="{FFCD9E35-42CE-48D3-B5C3-FC5FA4CFBECA}"/>
    </a:ext>
  </a:extLst>
</a:theme>
</file>

<file path=ppt/theme/theme2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e leer je voor science" id="{35F9E2A1-9FBF-473B-8F72-AAFB68E6229F}" vid="{E221E5D0-E140-4B45-8920-44B7573D7700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483226F79D3442AED56F16394E78FF" ma:contentTypeVersion="13" ma:contentTypeDescription="Een nieuw document maken." ma:contentTypeScope="" ma:versionID="859c0359d483ef92a254cf786f5be8e2">
  <xsd:schema xmlns:xsd="http://www.w3.org/2001/XMLSchema" xmlns:xs="http://www.w3.org/2001/XMLSchema" xmlns:p="http://schemas.microsoft.com/office/2006/metadata/properties" xmlns:ns3="03c1073f-59ca-4b02-9a54-25651d767f09" xmlns:ns4="54cf5622-c7f8-4ecf-a16b-d0c1e0637fa1" targetNamespace="http://schemas.microsoft.com/office/2006/metadata/properties" ma:root="true" ma:fieldsID="80150e025c211fe0113ab57d3bd72b98" ns3:_="" ns4:_="">
    <xsd:import namespace="03c1073f-59ca-4b02-9a54-25651d767f09"/>
    <xsd:import namespace="54cf5622-c7f8-4ecf-a16b-d0c1e0637fa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1073f-59ca-4b02-9a54-25651d767f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f5622-c7f8-4ecf-a16b-d0c1e0637f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ED4938-6CF1-4A61-B2BD-8D7C5C98A0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2CAF15-F73D-439E-A768-B9208A5452DB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03c1073f-59ca-4b02-9a54-25651d767f09"/>
    <ds:schemaRef ds:uri="54cf5622-c7f8-4ecf-a16b-d0c1e0637fa1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D4ABD1C-0D64-40CC-8C6B-D4451786B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c1073f-59ca-4b02-9a54-25651d767f09"/>
    <ds:schemaRef ds:uri="54cf5622-c7f8-4ecf-a16b-d0c1e0637f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281</Words>
  <Application>Microsoft Office PowerPoint</Application>
  <PresentationFormat>Breedbeeld</PresentationFormat>
  <Paragraphs>36</Paragraphs>
  <Slides>10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Mondriaan rood</vt:lpstr>
      <vt:lpstr>Mondriaan wit</vt:lpstr>
      <vt:lpstr>Studie- en vakvaardigheden voor  Natuurkunde  Hoe leer je voor natuurkunde?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Mondriaan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presentatie</dc:title>
  <dc:creator>Rick Heinen</dc:creator>
  <cp:lastModifiedBy>Cihan-Alakmak, A (Aygün)</cp:lastModifiedBy>
  <cp:revision>35</cp:revision>
  <dcterms:created xsi:type="dcterms:W3CDTF">2017-10-24T18:07:10Z</dcterms:created>
  <dcterms:modified xsi:type="dcterms:W3CDTF">2020-09-14T15:04:16Z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0x010100F0483226F79D3442AED56F16394E78FF</vt:lpwstr>
  </property>
</Properties>
</file>