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handoutMasterIdLst>
    <p:handoutMasterId r:id="rId18"/>
  </p:handoutMasterIdLst>
  <p:sldIdLst>
    <p:sldId id="284" r:id="rId6"/>
    <p:sldId id="285" r:id="rId7"/>
    <p:sldId id="270" r:id="rId8"/>
    <p:sldId id="258" r:id="rId9"/>
    <p:sldId id="271" r:id="rId10"/>
    <p:sldId id="273" r:id="rId11"/>
    <p:sldId id="277" r:id="rId12"/>
    <p:sldId id="282" r:id="rId13"/>
    <p:sldId id="283" r:id="rId14"/>
    <p:sldId id="274" r:id="rId15"/>
    <p:sldId id="286" r:id="rId16"/>
    <p:sldId id="27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738"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5" d="100"/>
          <a:sy n="85" d="100"/>
        </p:scale>
        <p:origin x="29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150346-216C-45EA-8F2B-7602F4261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BCDDA6-8435-49BE-9176-A25EC8022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25947-1CE6-482A-AE91-C053145FE625}" type="datetimeFigureOut">
              <a:rPr lang="nl-NL" smtClean="0"/>
              <a:t>18-9-2020</a:t>
            </a:fld>
            <a:endParaRPr lang="nl-NL"/>
          </a:p>
        </p:txBody>
      </p:sp>
      <p:sp>
        <p:nvSpPr>
          <p:cNvPr id="4" name="Tijdelijke aanduiding voor voettekst 3">
            <a:extLst>
              <a:ext uri="{FF2B5EF4-FFF2-40B4-BE49-F238E27FC236}">
                <a16:creationId xmlns:a16="http://schemas.microsoft.com/office/drawing/2014/main" id="{C9DE7681-B072-43A2-BD11-66AF57F88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D2B15B4-DA60-4EE0-8104-2B0369625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7BB8A-F948-4FEC-AC0B-7BD077C7B820}" type="slidenum">
              <a:rPr lang="nl-NL" smtClean="0"/>
              <a:t>‹nr.›</a:t>
            </a:fld>
            <a:endParaRPr lang="nl-NL"/>
          </a:p>
        </p:txBody>
      </p:sp>
    </p:spTree>
    <p:extLst>
      <p:ext uri="{BB962C8B-B14F-4D97-AF65-F5344CB8AC3E}">
        <p14:creationId xmlns:p14="http://schemas.microsoft.com/office/powerpoint/2010/main" val="1303165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586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4151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341140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3098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16453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661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60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770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192488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16948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136270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9306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dirty="0"/>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310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18-9-2020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24111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62" r:id="rId5"/>
    <p:sldLayoutId id="2147483661" r:id="rId6"/>
    <p:sldLayoutId id="2147483660"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18-9-2020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363843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 id="2147483672"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video" Target="https://www.youtube.com/embed/0ui1p9qzQkg?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0.xml"/><Relationship Id="rId1" Type="http://schemas.openxmlformats.org/officeDocument/2006/relationships/video" Target="https://www.youtube.com/embed/ozwIDoM8z9A?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1C091-CBD7-4DF6-A6B9-7AC1C3A8EA65}"/>
              </a:ext>
            </a:extLst>
          </p:cNvPr>
          <p:cNvSpPr txBox="1">
            <a:spLocks noGrp="1"/>
          </p:cNvSpPr>
          <p:nvPr>
            <p:ph type="ctrTitle"/>
          </p:nvPr>
        </p:nvSpPr>
        <p:spPr>
          <a:xfrm>
            <a:off x="1289715" y="1990164"/>
            <a:ext cx="9755998" cy="2994211"/>
          </a:xfrm>
        </p:spPr>
        <p:txBody>
          <a:bodyPr/>
          <a:lstStyle/>
          <a:p>
            <a:pPr lvl="0">
              <a:lnSpc>
                <a:spcPct val="100000"/>
              </a:lnSpc>
            </a:pPr>
            <a:r>
              <a:rPr lang="nl-NL" sz="4000" dirty="0">
                <a:latin typeface="Arial" pitchFamily="34"/>
                <a:cs typeface="Arial" pitchFamily="34"/>
              </a:rPr>
              <a:t>Studie- en vakvaardigheden voor </a:t>
            </a:r>
            <a:br>
              <a:rPr lang="nl-NL" sz="4000" dirty="0">
                <a:latin typeface="Arial" pitchFamily="34"/>
                <a:cs typeface="Arial" pitchFamily="34"/>
              </a:rPr>
            </a:br>
            <a:r>
              <a:rPr lang="nl-NL" sz="6000" b="1" dirty="0" err="1">
                <a:latin typeface="Arial" pitchFamily="34"/>
                <a:cs typeface="Arial" pitchFamily="34"/>
              </a:rPr>
              <a:t>Science</a:t>
            </a:r>
            <a:br>
              <a:rPr lang="nl-NL" sz="6000" b="1" dirty="0">
                <a:latin typeface="Arial" pitchFamily="34"/>
                <a:cs typeface="Arial" pitchFamily="34"/>
              </a:rPr>
            </a:br>
            <a:br>
              <a:rPr lang="nl-NL" sz="6000" b="1" dirty="0">
                <a:latin typeface="Arial" pitchFamily="34"/>
                <a:cs typeface="Arial" pitchFamily="34"/>
              </a:rPr>
            </a:br>
            <a:r>
              <a:rPr lang="nl-NL" sz="3000" dirty="0">
                <a:latin typeface="Arial" pitchFamily="34"/>
                <a:cs typeface="Arial" pitchFamily="34"/>
              </a:rPr>
              <a:t>Hoe leer je voor </a:t>
            </a:r>
            <a:r>
              <a:rPr lang="nl-NL" sz="3000" dirty="0" err="1">
                <a:latin typeface="Arial" pitchFamily="34"/>
                <a:cs typeface="Arial" pitchFamily="34"/>
              </a:rPr>
              <a:t>science</a:t>
            </a:r>
            <a:r>
              <a:rPr lang="nl-NL" sz="3000" dirty="0">
                <a:latin typeface="Arial" pitchFamily="34"/>
                <a:cs typeface="Arial" pitchFamily="34"/>
              </a:rPr>
              <a:t>?</a:t>
            </a:r>
            <a:endParaRPr lang="nl-NL" sz="6000" b="1" dirty="0">
              <a:latin typeface="Arial" pitchFamily="34"/>
              <a:cs typeface="Arial" pitchFamily="34"/>
            </a:endParaRPr>
          </a:p>
        </p:txBody>
      </p:sp>
      <p:sp>
        <p:nvSpPr>
          <p:cNvPr id="3" name="Tekstvak 2">
            <a:extLst>
              <a:ext uri="{FF2B5EF4-FFF2-40B4-BE49-F238E27FC236}">
                <a16:creationId xmlns:a16="http://schemas.microsoft.com/office/drawing/2014/main" id="{E08FC3FC-40CE-4A5C-86D8-6BCF471DE6E8}"/>
              </a:ext>
            </a:extLst>
          </p:cNvPr>
          <p:cNvSpPr txBox="1"/>
          <p:nvPr/>
        </p:nvSpPr>
        <p:spPr>
          <a:xfrm>
            <a:off x="6598026" y="412376"/>
            <a:ext cx="4679579" cy="461662"/>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FFFFF"/>
                </a:solidFill>
                <a:uFillTx/>
                <a:latin typeface="Calibri"/>
              </a:rPr>
              <a:t>ONDERBOUW</a:t>
            </a:r>
            <a:endParaRPr lang="nl-NL" sz="2400" b="1" i="0" u="none" strike="noStrike" kern="1200" cap="none" spc="0" baseline="0" dirty="0">
              <a:solidFill>
                <a:srgbClr val="FFFFFF"/>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Maximale punten scoren op een natuurkunde-toets/examen">
            <a:hlinkClick r:id="" action="ppaction://media"/>
            <a:extLst>
              <a:ext uri="{FF2B5EF4-FFF2-40B4-BE49-F238E27FC236}">
                <a16:creationId xmlns:a16="http://schemas.microsoft.com/office/drawing/2014/main" id="{AFFAD6BB-5A5B-46AD-BBF4-94CC5521FF64}"/>
              </a:ext>
            </a:extLst>
          </p:cNvPr>
          <p:cNvPicPr>
            <a:picLocks noRot="1" noChangeAspect="1"/>
          </p:cNvPicPr>
          <p:nvPr>
            <a:videoFile r:link="rId1"/>
          </p:nvPr>
        </p:nvPicPr>
        <p:blipFill>
          <a:blip r:embed="rId3"/>
          <a:stretch>
            <a:fillRect/>
          </a:stretch>
        </p:blipFill>
        <p:spPr>
          <a:xfrm>
            <a:off x="1007236" y="1076395"/>
            <a:ext cx="9900000" cy="5568750"/>
          </a:xfrm>
          <a:prstGeom prst="rect">
            <a:avLst/>
          </a:prstGeom>
        </p:spPr>
      </p:pic>
    </p:spTree>
    <p:extLst>
      <p:ext uri="{BB962C8B-B14F-4D97-AF65-F5344CB8AC3E}">
        <p14:creationId xmlns:p14="http://schemas.microsoft.com/office/powerpoint/2010/main" val="239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AC3EEF6F-D3B4-4B13-8125-D52DE0DB76FE}"/>
              </a:ext>
            </a:extLst>
          </p:cNvPr>
          <p:cNvSpPr txBox="1">
            <a:spLocks/>
          </p:cNvSpPr>
          <p:nvPr/>
        </p:nvSpPr>
        <p:spPr>
          <a:xfrm>
            <a:off x="1026943" y="1319108"/>
            <a:ext cx="10072466" cy="4279834"/>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200" dirty="0">
              <a:solidFill>
                <a:schemeClr val="bg1"/>
              </a:solidFill>
              <a:latin typeface="Arial" panose="020B0604020202020204" pitchFamily="34" charset="0"/>
              <a:cs typeface="Arial" panose="020B0604020202020204" pitchFamily="34" charset="0"/>
            </a:endParaRPr>
          </a:p>
          <a:p>
            <a:pPr algn="ctr">
              <a:lnSpc>
                <a:spcPct val="100000"/>
              </a:lnSpc>
            </a:pPr>
            <a:endParaRPr lang="en-US" sz="3200" dirty="0">
              <a:solidFill>
                <a:schemeClr val="bg1"/>
              </a:solidFill>
              <a:latin typeface="Arial" panose="020B0604020202020204" pitchFamily="34" charset="0"/>
              <a:cs typeface="Arial" panose="020B0604020202020204" pitchFamily="34" charset="0"/>
            </a:endParaRPr>
          </a:p>
          <a:p>
            <a:pPr algn="ctr">
              <a:lnSpc>
                <a:spcPct val="100000"/>
              </a:lnSpc>
            </a:pPr>
            <a:r>
              <a:rPr lang="en-US" sz="3200" dirty="0">
                <a:solidFill>
                  <a:schemeClr val="bg1"/>
                </a:solidFill>
                <a:latin typeface="Arial" panose="020B0604020202020204" pitchFamily="34" charset="0"/>
                <a:cs typeface="Arial" panose="020B0604020202020204" pitchFamily="34" charset="0"/>
              </a:rPr>
              <a:t>En </a:t>
            </a:r>
            <a:r>
              <a:rPr lang="en-US" sz="3200" dirty="0" err="1">
                <a:solidFill>
                  <a:schemeClr val="bg1"/>
                </a:solidFill>
                <a:latin typeface="Arial" panose="020B0604020202020204" pitchFamily="34" charset="0"/>
                <a:cs typeface="Arial" panose="020B0604020202020204" pitchFamily="34" charset="0"/>
              </a:rPr>
              <a:t>natuurlijk</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kun</a:t>
            </a:r>
            <a:r>
              <a:rPr lang="en-US" sz="3200" dirty="0">
                <a:solidFill>
                  <a:schemeClr val="bg1"/>
                </a:solidFill>
                <a:latin typeface="Arial" panose="020B0604020202020204" pitchFamily="34" charset="0"/>
                <a:cs typeface="Arial" panose="020B0604020202020204" pitchFamily="34" charset="0"/>
              </a:rPr>
              <a:t> je </a:t>
            </a:r>
            <a:r>
              <a:rPr lang="en-US" sz="3200" dirty="0" err="1">
                <a:solidFill>
                  <a:schemeClr val="bg1"/>
                </a:solidFill>
                <a:latin typeface="Arial" panose="020B0604020202020204" pitchFamily="34" charset="0"/>
                <a:cs typeface="Arial" panose="020B0604020202020204" pitchFamily="34" charset="0"/>
              </a:rPr>
              <a:t>altijd</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vragen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stellen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aan</a:t>
            </a:r>
            <a:r>
              <a:rPr lang="en-US" sz="3200" dirty="0">
                <a:solidFill>
                  <a:schemeClr val="bg1"/>
                </a:solidFill>
                <a:latin typeface="Arial" panose="020B0604020202020204" pitchFamily="34" charset="0"/>
                <a:cs typeface="Arial" panose="020B0604020202020204" pitchFamily="34" charset="0"/>
              </a:rPr>
              <a:t> je docent!</a:t>
            </a:r>
          </a:p>
          <a:p>
            <a:pPr algn="ctr">
              <a:lnSpc>
                <a:spcPct val="100000"/>
              </a:lnSpc>
            </a:pPr>
            <a:endParaRPr lang="en-US" sz="4000" dirty="0">
              <a:solidFill>
                <a:schemeClr val="bg1"/>
              </a:solidFill>
              <a:latin typeface="Arial" panose="020B0604020202020204" pitchFamily="34" charset="0"/>
              <a:cs typeface="Arial" panose="020B0604020202020204" pitchFamily="34" charset="0"/>
            </a:endParaRPr>
          </a:p>
          <a:p>
            <a:pPr algn="ctr">
              <a:lnSpc>
                <a:spcPct val="100000"/>
              </a:lnSpc>
            </a:pPr>
            <a:r>
              <a:rPr lang="en-US" sz="4000" b="1" dirty="0" err="1">
                <a:solidFill>
                  <a:schemeClr val="bg1"/>
                </a:solidFill>
                <a:latin typeface="Arial" panose="020B0604020202020204" pitchFamily="34" charset="0"/>
                <a:cs typeface="Arial" panose="020B0604020202020204" pitchFamily="34" charset="0"/>
              </a:rPr>
              <a:t>Succes</a:t>
            </a:r>
            <a:r>
              <a:rPr lang="en-US" sz="4000" b="1" dirty="0">
                <a:solidFill>
                  <a:schemeClr val="bg1"/>
                </a:solidFill>
                <a:latin typeface="Arial" panose="020B0604020202020204" pitchFamily="34" charset="0"/>
                <a:cs typeface="Arial" panose="020B0604020202020204" pitchFamily="34" charset="0"/>
              </a:rPr>
              <a:t>!!!!</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6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4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2F5C4CC-D479-4F85-BFE0-C691546D5759}"/>
              </a:ext>
            </a:extLst>
          </p:cNvPr>
          <p:cNvSpPr txBox="1"/>
          <p:nvPr/>
        </p:nvSpPr>
        <p:spPr>
          <a:xfrm>
            <a:off x="3227293" y="413986"/>
            <a:ext cx="7978589" cy="707886"/>
          </a:xfrm>
          <a:prstGeom prst="rect">
            <a:avLst/>
          </a:prstGeom>
          <a:solidFill>
            <a:srgbClr val="008BD2"/>
          </a:solidFill>
        </p:spPr>
        <p:txBody>
          <a:bodyPr wrap="square" rtlCol="0">
            <a:spAutoFit/>
          </a:bodyPr>
          <a:lstStyle/>
          <a:p>
            <a:pPr indent="179388"/>
            <a:r>
              <a:rPr lang="nl-NL" sz="4000" b="1" dirty="0">
                <a:solidFill>
                  <a:schemeClr val="bg1"/>
                </a:solidFill>
                <a:latin typeface="Arial" panose="020B0604020202020204" pitchFamily="34" charset="0"/>
                <a:cs typeface="Arial" panose="020B0604020202020204" pitchFamily="34" charset="0"/>
              </a:rPr>
              <a:t>INHOUD</a:t>
            </a:r>
            <a:endParaRPr lang="nl-NL" sz="1000" b="1" dirty="0">
              <a:solidFill>
                <a:schemeClr val="bg1"/>
              </a:solidFill>
              <a:latin typeface="Arial" panose="020B0604020202020204" pitchFamily="34" charset="0"/>
              <a:cs typeface="Arial" panose="020B0604020202020204" pitchFamily="34" charset="0"/>
            </a:endParaRPr>
          </a:p>
        </p:txBody>
      </p:sp>
      <p:sp>
        <p:nvSpPr>
          <p:cNvPr id="5" name="Tijdelijke aanduiding voor inhoud 2">
            <a:extLst>
              <a:ext uri="{FF2B5EF4-FFF2-40B4-BE49-F238E27FC236}">
                <a16:creationId xmlns:a16="http://schemas.microsoft.com/office/drawing/2014/main" id="{56DFCEE5-BC74-41C4-A786-B10CDE3676F0}"/>
              </a:ext>
            </a:extLst>
          </p:cNvPr>
          <p:cNvSpPr txBox="1">
            <a:spLocks/>
          </p:cNvSpPr>
          <p:nvPr/>
        </p:nvSpPr>
        <p:spPr>
          <a:xfrm>
            <a:off x="3209365" y="1075765"/>
            <a:ext cx="7923090" cy="50807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nSpc>
                <a:spcPct val="100000"/>
              </a:lnSpc>
              <a:spcBef>
                <a:spcPts val="0"/>
              </a:spcBef>
              <a:buFont typeface="+mj-lt"/>
              <a:buAutoNum type="arabicPeriod"/>
            </a:pPr>
            <a:endParaRPr lang="nl-NL" sz="3200" dirty="0">
              <a:latin typeface="Arial" panose="020B0604020202020204" pitchFamily="34" charset="0"/>
              <a:cs typeface="Arial" panose="020B0604020202020204" pitchFamily="34" charset="0"/>
            </a:endParaRPr>
          </a:p>
          <a:p>
            <a:pPr marL="742950" indent="-742950">
              <a:lnSpc>
                <a:spcPct val="100000"/>
              </a:lnSpc>
              <a:spcBef>
                <a:spcPts val="0"/>
              </a:spcBef>
              <a:buFont typeface="+mj-lt"/>
              <a:buAutoNum type="arabicPeriod"/>
            </a:pPr>
            <a:r>
              <a:rPr lang="nl-NL" sz="3200" dirty="0">
                <a:latin typeface="Arial" panose="020B0604020202020204" pitchFamily="34" charset="0"/>
                <a:cs typeface="Arial" panose="020B0604020202020204" pitchFamily="34" charset="0"/>
              </a:rPr>
              <a:t>Benodigdheden</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marL="742950" indent="-742950">
              <a:lnSpc>
                <a:spcPct val="100000"/>
              </a:lnSpc>
              <a:spcBef>
                <a:spcPts val="0"/>
              </a:spcBef>
              <a:buFont typeface="+mj-lt"/>
              <a:buAutoNum type="arabicPeriod"/>
            </a:pPr>
            <a:r>
              <a:rPr lang="nl-NL" sz="3200" dirty="0">
                <a:latin typeface="Arial" panose="020B0604020202020204" pitchFamily="34" charset="0"/>
                <a:cs typeface="Arial" panose="020B0604020202020204" pitchFamily="34" charset="0"/>
              </a:rPr>
              <a:t>Planning</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marL="742950" indent="-742950">
              <a:lnSpc>
                <a:spcPct val="100000"/>
              </a:lnSpc>
              <a:spcBef>
                <a:spcPts val="0"/>
              </a:spcBef>
              <a:buFont typeface="+mj-lt"/>
              <a:buAutoNum type="arabicPeriod"/>
            </a:pPr>
            <a:r>
              <a:rPr lang="nl-NL" sz="3200" dirty="0">
                <a:latin typeface="Arial" panose="020B0604020202020204" pitchFamily="34" charset="0"/>
                <a:cs typeface="Arial" panose="020B0604020202020204" pitchFamily="34" charset="0"/>
              </a:rPr>
              <a:t>Leren voor </a:t>
            </a:r>
            <a:r>
              <a:rPr lang="nl-NL" sz="3200" dirty="0" err="1">
                <a:latin typeface="Arial" panose="020B0604020202020204" pitchFamily="34" charset="0"/>
                <a:cs typeface="Arial" panose="020B0604020202020204" pitchFamily="34" charset="0"/>
              </a:rPr>
              <a:t>science</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marL="742950" indent="-742950">
              <a:lnSpc>
                <a:spcPct val="100000"/>
              </a:lnSpc>
              <a:spcBef>
                <a:spcPts val="0"/>
              </a:spcBef>
              <a:buFont typeface="+mj-lt"/>
              <a:buAutoNum type="arabicPeriod"/>
            </a:pPr>
            <a:r>
              <a:rPr lang="nl-NL" sz="3200" dirty="0">
                <a:latin typeface="Arial" panose="020B0604020202020204" pitchFamily="34" charset="0"/>
                <a:cs typeface="Arial" panose="020B0604020202020204" pitchFamily="34" charset="0"/>
              </a:rPr>
              <a:t>Noteren van berekeningen</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marL="742950" indent="-742950">
              <a:lnSpc>
                <a:spcPct val="100000"/>
              </a:lnSpc>
              <a:spcBef>
                <a:spcPts val="0"/>
              </a:spcBef>
              <a:buFont typeface="+mj-lt"/>
              <a:buAutoNum type="arabicPeriod"/>
            </a:pPr>
            <a:r>
              <a:rPr lang="en-US" sz="3200" dirty="0" err="1">
                <a:latin typeface="Arial" panose="020B0604020202020204" pitchFamily="34" charset="0"/>
                <a:cs typeface="Arial" panose="020B0604020202020204" pitchFamily="34" charset="0"/>
              </a:rPr>
              <a:t>Voorbeeldberekening</a:t>
            </a:r>
            <a:endParaRPr lang="nl-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6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Natuurkunde uitleg Algemeen: Hoe leer je voor natuurkunde?">
            <a:hlinkClick r:id="" action="ppaction://media"/>
            <a:extLst>
              <a:ext uri="{FF2B5EF4-FFF2-40B4-BE49-F238E27FC236}">
                <a16:creationId xmlns:a16="http://schemas.microsoft.com/office/drawing/2014/main" id="{513ADF37-259E-47CA-850C-893D0D14E4B8}"/>
              </a:ext>
            </a:extLst>
          </p:cNvPr>
          <p:cNvPicPr>
            <a:picLocks noRot="1" noChangeAspect="1"/>
          </p:cNvPicPr>
          <p:nvPr>
            <a:videoFile r:link="rId1"/>
          </p:nvPr>
        </p:nvPicPr>
        <p:blipFill>
          <a:blip r:embed="rId3"/>
          <a:stretch>
            <a:fillRect/>
          </a:stretch>
        </p:blipFill>
        <p:spPr>
          <a:xfrm>
            <a:off x="1074000" y="1033668"/>
            <a:ext cx="10044000" cy="5649751"/>
          </a:xfrm>
          <a:prstGeom prst="rect">
            <a:avLst/>
          </a:prstGeom>
        </p:spPr>
      </p:pic>
    </p:spTree>
    <p:extLst>
      <p:ext uri="{BB962C8B-B14F-4D97-AF65-F5344CB8AC3E}">
        <p14:creationId xmlns:p14="http://schemas.microsoft.com/office/powerpoint/2010/main" val="8772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DD78F77-490F-4332-AFD8-3B9D773F16CD}"/>
              </a:ext>
            </a:extLst>
          </p:cNvPr>
          <p:cNvSpPr txBox="1"/>
          <p:nvPr/>
        </p:nvSpPr>
        <p:spPr>
          <a:xfrm>
            <a:off x="914400" y="1245826"/>
            <a:ext cx="9988061" cy="3816429"/>
          </a:xfrm>
          <a:prstGeom prst="rect">
            <a:avLst/>
          </a:prstGeom>
          <a:noFill/>
        </p:spPr>
        <p:txBody>
          <a:bodyPr wrap="square" rtlCol="0">
            <a:spAutoFit/>
          </a:bodyPr>
          <a:lstStyle/>
          <a:p>
            <a:pPr marL="450850" lvl="0" indent="-450850">
              <a:buFont typeface="Arial" panose="020B0604020202020204" pitchFamily="34" charset="0"/>
              <a:buChar char="•"/>
            </a:pPr>
            <a:r>
              <a:rPr lang="nl-NL" sz="3200" dirty="0">
                <a:latin typeface="Arial" panose="020B0604020202020204" pitchFamily="34" charset="0"/>
                <a:cs typeface="Arial" panose="020B0604020202020204" pitchFamily="34" charset="0"/>
              </a:rPr>
              <a:t>De juiste Wikiwijs voor de juiste cursus. Kan ook een geprinte versie zijn waarin je kunt arceren (zelf af te drukken via de wikiwijs)</a:t>
            </a:r>
          </a:p>
          <a:p>
            <a:pPr marL="450850" lvl="0" indent="-450850">
              <a:buFont typeface="Arial" panose="020B0604020202020204" pitchFamily="34" charset="0"/>
              <a:buChar char="•"/>
            </a:pPr>
            <a:r>
              <a:rPr lang="nl-NL" sz="3200" dirty="0">
                <a:latin typeface="Arial" panose="020B0604020202020204" pitchFamily="34" charset="0"/>
                <a:cs typeface="Arial" panose="020B0604020202020204" pitchFamily="34" charset="0"/>
              </a:rPr>
              <a:t>Werkboek met de gecorrigeerde antwoorden (antwoorden staan op de studiewijzer)</a:t>
            </a:r>
          </a:p>
          <a:p>
            <a:pPr marL="450850" lvl="0" indent="-450850">
              <a:buFont typeface="Arial" panose="020B0604020202020204" pitchFamily="34" charset="0"/>
              <a:buChar char="•"/>
            </a:pPr>
            <a:r>
              <a:rPr lang="nl-NL" sz="3200" dirty="0">
                <a:latin typeface="Arial" panose="020B0604020202020204" pitchFamily="34" charset="0"/>
                <a:cs typeface="Arial" panose="020B0604020202020204" pitchFamily="34" charset="0"/>
              </a:rPr>
              <a:t>Leeg werkboek (laatste hoofdstuk Wikiwijs)</a:t>
            </a:r>
          </a:p>
          <a:p>
            <a:pPr marL="450850" lvl="0" indent="-450850">
              <a:buFont typeface="Arial" panose="020B0604020202020204" pitchFamily="34" charset="0"/>
              <a:buChar char="•"/>
            </a:pPr>
            <a:r>
              <a:rPr lang="nl-NL" sz="3200" dirty="0">
                <a:latin typeface="Arial" panose="020B0604020202020204" pitchFamily="34" charset="0"/>
                <a:cs typeface="Arial" panose="020B0604020202020204" pitchFamily="34" charset="0"/>
              </a:rPr>
              <a:t>Aantekeningen uit de les netjes geordend</a:t>
            </a:r>
          </a:p>
          <a:p>
            <a:endParaRPr lang="nl-NL" dirty="0"/>
          </a:p>
        </p:txBody>
      </p:sp>
      <p:sp>
        <p:nvSpPr>
          <p:cNvPr id="5" name="Titel 3">
            <a:extLst>
              <a:ext uri="{FF2B5EF4-FFF2-40B4-BE49-F238E27FC236}">
                <a16:creationId xmlns:a16="http://schemas.microsoft.com/office/drawing/2014/main" id="{846891EF-D9ED-4194-8818-5C90043CDBD8}"/>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BENODIGDHEDEN</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61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DD78F77-490F-4332-AFD8-3B9D773F16CD}"/>
              </a:ext>
            </a:extLst>
          </p:cNvPr>
          <p:cNvSpPr txBox="1"/>
          <p:nvPr/>
        </p:nvSpPr>
        <p:spPr>
          <a:xfrm>
            <a:off x="975757" y="1269631"/>
            <a:ext cx="10815527" cy="584775"/>
          </a:xfrm>
          <a:prstGeom prst="rect">
            <a:avLst/>
          </a:prstGeom>
          <a:noFill/>
        </p:spPr>
        <p:txBody>
          <a:bodyPr wrap="square" rtlCol="0">
            <a:spAutoFit/>
          </a:bodyPr>
          <a:lstStyle/>
          <a:p>
            <a:pPr lvl="0"/>
            <a:r>
              <a:rPr lang="nl-NL" sz="3200" b="1" dirty="0">
                <a:latin typeface="Arial" panose="020B0604020202020204" pitchFamily="34" charset="0"/>
                <a:cs typeface="Arial" panose="020B0604020202020204" pitchFamily="34" charset="0"/>
              </a:rPr>
              <a:t>Verdeel de stof over de dagen </a:t>
            </a:r>
            <a:r>
              <a:rPr lang="nl-NL" sz="3200" dirty="0">
                <a:latin typeface="Arial" panose="020B0604020202020204" pitchFamily="34" charset="0"/>
                <a:cs typeface="Arial" panose="020B0604020202020204" pitchFamily="34" charset="0"/>
              </a:rPr>
              <a:t>(zie voorbeeld hieronder)</a:t>
            </a:r>
          </a:p>
        </p:txBody>
      </p:sp>
      <p:graphicFrame>
        <p:nvGraphicFramePr>
          <p:cNvPr id="4" name="Tabel 3">
            <a:extLst>
              <a:ext uri="{FF2B5EF4-FFF2-40B4-BE49-F238E27FC236}">
                <a16:creationId xmlns:a16="http://schemas.microsoft.com/office/drawing/2014/main" id="{B791E9F0-4787-412D-AEC8-0897A8331299}"/>
              </a:ext>
            </a:extLst>
          </p:cNvPr>
          <p:cNvGraphicFramePr>
            <a:graphicFrameLocks noGrp="1"/>
          </p:cNvGraphicFramePr>
          <p:nvPr>
            <p:extLst>
              <p:ext uri="{D42A27DB-BD31-4B8C-83A1-F6EECF244321}">
                <p14:modId xmlns:p14="http://schemas.microsoft.com/office/powerpoint/2010/main" val="2152247048"/>
              </p:ext>
            </p:extLst>
          </p:nvPr>
        </p:nvGraphicFramePr>
        <p:xfrm>
          <a:off x="1040059" y="1911928"/>
          <a:ext cx="10365003" cy="4643183"/>
        </p:xfrm>
        <a:graphic>
          <a:graphicData uri="http://schemas.openxmlformats.org/drawingml/2006/table">
            <a:tbl>
              <a:tblPr firstRow="1" firstCol="1" bandRow="1">
                <a:tableStyleId>{5C22544A-7EE6-4342-B048-85BDC9FD1C3A}</a:tableStyleId>
              </a:tblPr>
              <a:tblGrid>
                <a:gridCol w="1132213">
                  <a:extLst>
                    <a:ext uri="{9D8B030D-6E8A-4147-A177-3AD203B41FA5}">
                      <a16:colId xmlns:a16="http://schemas.microsoft.com/office/drawing/2014/main" val="4273351381"/>
                    </a:ext>
                  </a:extLst>
                </a:gridCol>
                <a:gridCol w="2421296">
                  <a:extLst>
                    <a:ext uri="{9D8B030D-6E8A-4147-A177-3AD203B41FA5}">
                      <a16:colId xmlns:a16="http://schemas.microsoft.com/office/drawing/2014/main" val="1134777169"/>
                    </a:ext>
                  </a:extLst>
                </a:gridCol>
                <a:gridCol w="6811494">
                  <a:extLst>
                    <a:ext uri="{9D8B030D-6E8A-4147-A177-3AD203B41FA5}">
                      <a16:colId xmlns:a16="http://schemas.microsoft.com/office/drawing/2014/main" val="2663271550"/>
                    </a:ext>
                  </a:extLst>
                </a:gridCol>
              </a:tblGrid>
              <a:tr h="266044">
                <a:tc>
                  <a:txBody>
                    <a:bodyPr/>
                    <a:lstStyle/>
                    <a:p>
                      <a:pPr marL="457200">
                        <a:lnSpc>
                          <a:spcPct val="107000"/>
                        </a:lnSpc>
                        <a:spcAft>
                          <a:spcPts val="0"/>
                        </a:spcAft>
                      </a:pPr>
                      <a:r>
                        <a:rPr lang="nl-NL" sz="1400" dirty="0">
                          <a:effectLst/>
                        </a:rPr>
                        <a:t>Dag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nSpc>
                          <a:spcPct val="107000"/>
                        </a:lnSpc>
                        <a:spcAft>
                          <a:spcPts val="0"/>
                        </a:spcAft>
                      </a:pPr>
                      <a:r>
                        <a:rPr lang="nl-NL" sz="1400" dirty="0">
                          <a:effectLst/>
                        </a:rPr>
                        <a:t>Te doen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nl-NL" sz="1400">
                          <a:effectLst/>
                        </a:rPr>
                        <a:t>In schrift noteren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043062"/>
                  </a:ext>
                </a:extLst>
              </a:tr>
              <a:tr h="546195">
                <a:tc>
                  <a:txBody>
                    <a:bodyPr/>
                    <a:lstStyle/>
                    <a:p>
                      <a:pPr marL="457200">
                        <a:lnSpc>
                          <a:spcPct val="107000"/>
                        </a:lnSpc>
                        <a:spcAft>
                          <a:spcPts val="0"/>
                        </a:spcAft>
                      </a:pPr>
                      <a:r>
                        <a:rPr lang="nl-NL" sz="1400" dirty="0">
                          <a:effectLst/>
                        </a:rPr>
                        <a:t>Ma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nSpc>
                          <a:spcPct val="107000"/>
                        </a:lnSpc>
                        <a:spcAft>
                          <a:spcPts val="0"/>
                        </a:spcAft>
                      </a:pPr>
                      <a:r>
                        <a:rPr lang="nl-NL" sz="1400" dirty="0">
                          <a:effectLst/>
                        </a:rPr>
                        <a:t>Leren hst 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nSpc>
                          <a:spcPct val="107000"/>
                        </a:lnSpc>
                        <a:spcAft>
                          <a:spcPts val="0"/>
                        </a:spcAft>
                      </a:pPr>
                      <a:r>
                        <a:rPr lang="nl-NL" sz="1400" dirty="0">
                          <a:effectLst/>
                        </a:rPr>
                        <a:t>Moeilijke gedeeltes, noteren in schrift voor dag erna</a:t>
                      </a:r>
                    </a:p>
                    <a:p>
                      <a:pPr marL="182563" indent="0">
                        <a:lnSpc>
                          <a:spcPct val="107000"/>
                        </a:lnSpc>
                        <a:spcAft>
                          <a:spcPts val="0"/>
                        </a:spcAft>
                      </a:pPr>
                      <a:r>
                        <a:rPr lang="nl-NL" sz="1400" dirty="0">
                          <a:effectLst/>
                        </a:rPr>
                        <a:t>Maak de vragen opnieuw in je werkboek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269829"/>
                  </a:ext>
                </a:extLst>
              </a:tr>
              <a:tr h="546195">
                <a:tc>
                  <a:txBody>
                    <a:bodyPr/>
                    <a:lstStyle/>
                    <a:p>
                      <a:pPr marL="457200">
                        <a:lnSpc>
                          <a:spcPct val="107000"/>
                        </a:lnSpc>
                        <a:spcAft>
                          <a:spcPts val="0"/>
                        </a:spcAft>
                      </a:pPr>
                      <a:r>
                        <a:rPr lang="nl-NL" sz="1400" dirty="0">
                          <a:effectLst/>
                        </a:rPr>
                        <a:t>Di</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Leren hst 2</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a:t>
                      </a: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dirty="0">
                          <a:effectLst/>
                        </a:rPr>
                        <a:t>Moeilijke gedeeltes, </a:t>
                      </a:r>
                      <a:r>
                        <a:rPr lang="nl-NL" sz="1400" kern="1200" dirty="0">
                          <a:solidFill>
                            <a:schemeClr val="dk1"/>
                          </a:solidFill>
                          <a:effectLst/>
                          <a:latin typeface="+mn-lt"/>
                          <a:ea typeface="+mn-ea"/>
                          <a:cs typeface="+mn-cs"/>
                        </a:rPr>
                        <a:t>noteren in schrift voor dag erna</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Maak de vragen opnieuw in je werkboek</a:t>
                      </a:r>
                    </a:p>
                  </a:txBody>
                  <a:tcPr marL="68580" marR="68580" marT="0" marB="0"/>
                </a:tc>
                <a:extLst>
                  <a:ext uri="{0D108BD9-81ED-4DB2-BD59-A6C34878D82A}">
                    <a16:rowId xmlns:a16="http://schemas.microsoft.com/office/drawing/2014/main" val="2232379441"/>
                  </a:ext>
                </a:extLst>
              </a:tr>
              <a:tr h="546195">
                <a:tc>
                  <a:txBody>
                    <a:bodyPr/>
                    <a:lstStyle/>
                    <a:p>
                      <a:pPr marL="457200">
                        <a:lnSpc>
                          <a:spcPct val="107000"/>
                        </a:lnSpc>
                        <a:spcAft>
                          <a:spcPts val="0"/>
                        </a:spcAft>
                      </a:pPr>
                      <a:r>
                        <a:rPr lang="nl-NL" sz="1400" dirty="0">
                          <a:effectLst/>
                        </a:rPr>
                        <a:t>Wo</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Leren hst 3</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2</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Moeilijke gedeeltes, noteren in schrift voor dag erna</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Maak de vragen </a:t>
                      </a:r>
                      <a:r>
                        <a:rPr lang="nl-NL" sz="1400" dirty="0">
                          <a:effectLst/>
                        </a:rPr>
                        <a:t>opnieuw in je werkboek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1447726"/>
                  </a:ext>
                </a:extLst>
              </a:tr>
              <a:tr h="539960">
                <a:tc>
                  <a:txBody>
                    <a:bodyPr/>
                    <a:lstStyle/>
                    <a:p>
                      <a:pPr marL="457200">
                        <a:lnSpc>
                          <a:spcPct val="107000"/>
                        </a:lnSpc>
                        <a:spcAft>
                          <a:spcPts val="0"/>
                        </a:spcAft>
                      </a:pPr>
                      <a:r>
                        <a:rPr lang="nl-NL" sz="1400" dirty="0">
                          <a:effectLst/>
                        </a:rPr>
                        <a:t>Do</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Leren hst 4</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3</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Moeilijke gedeeltes, noteren in schrift voor dag erna</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Maak de vragen opnieuw in je werkboek</a:t>
                      </a:r>
                    </a:p>
                  </a:txBody>
                  <a:tcPr marL="68580" marR="68580" marT="0" marB="0"/>
                </a:tc>
                <a:extLst>
                  <a:ext uri="{0D108BD9-81ED-4DB2-BD59-A6C34878D82A}">
                    <a16:rowId xmlns:a16="http://schemas.microsoft.com/office/drawing/2014/main" val="2680795705"/>
                  </a:ext>
                </a:extLst>
              </a:tr>
              <a:tr h="539960">
                <a:tc>
                  <a:txBody>
                    <a:bodyPr/>
                    <a:lstStyle/>
                    <a:p>
                      <a:pPr marL="457200">
                        <a:lnSpc>
                          <a:spcPct val="107000"/>
                        </a:lnSpc>
                        <a:spcAft>
                          <a:spcPts val="0"/>
                        </a:spcAft>
                      </a:pPr>
                      <a:r>
                        <a:rPr lang="nl-NL" sz="1400" dirty="0">
                          <a:effectLst/>
                        </a:rPr>
                        <a:t>Vr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Leren hst 5</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4</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Moeilijke gedeeltes, noteren in schrift voor dag erna</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Maak de vragen opnieuw in je werkboek</a:t>
                      </a:r>
                    </a:p>
                  </a:txBody>
                  <a:tcPr marL="68580" marR="68580" marT="0" marB="0"/>
                </a:tc>
                <a:extLst>
                  <a:ext uri="{0D108BD9-81ED-4DB2-BD59-A6C34878D82A}">
                    <a16:rowId xmlns:a16="http://schemas.microsoft.com/office/drawing/2014/main" val="4280445053"/>
                  </a:ext>
                </a:extLst>
              </a:tr>
              <a:tr h="539960">
                <a:tc>
                  <a:txBody>
                    <a:bodyPr/>
                    <a:lstStyle/>
                    <a:p>
                      <a:pPr marL="457200">
                        <a:lnSpc>
                          <a:spcPct val="107000"/>
                        </a:lnSpc>
                        <a:spcAft>
                          <a:spcPts val="0"/>
                        </a:spcAft>
                      </a:pPr>
                      <a:r>
                        <a:rPr lang="nl-NL" sz="1400" dirty="0">
                          <a:effectLst/>
                        </a:rPr>
                        <a:t>Za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Leren hst 6</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5</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alle moeilijke gedeeltes + het laatste hoofdstuk!</a:t>
                      </a:r>
                    </a:p>
                  </a:txBody>
                  <a:tcPr marL="68580" marR="68580" marT="0" marB="0"/>
                </a:tc>
                <a:extLst>
                  <a:ext uri="{0D108BD9-81ED-4DB2-BD59-A6C34878D82A}">
                    <a16:rowId xmlns:a16="http://schemas.microsoft.com/office/drawing/2014/main" val="1317558988"/>
                  </a:ext>
                </a:extLst>
              </a:tr>
              <a:tr h="539960">
                <a:tc>
                  <a:txBody>
                    <a:bodyPr/>
                    <a:lstStyle/>
                    <a:p>
                      <a:pPr marL="457200">
                        <a:lnSpc>
                          <a:spcPct val="107000"/>
                        </a:lnSpc>
                        <a:spcAft>
                          <a:spcPts val="0"/>
                        </a:spcAft>
                      </a:pPr>
                      <a:r>
                        <a:rPr lang="nl-NL" sz="1400" dirty="0">
                          <a:effectLst/>
                        </a:rPr>
                        <a:t>Zo</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hoofdstuk 6</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Hst 1 t/m hst 6</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 </a:t>
                      </a:r>
                    </a:p>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Overhoren</a:t>
                      </a:r>
                    </a:p>
                  </a:txBody>
                  <a:tcPr marL="68580" marR="68580" marT="0" marB="0"/>
                </a:tc>
                <a:extLst>
                  <a:ext uri="{0D108BD9-81ED-4DB2-BD59-A6C34878D82A}">
                    <a16:rowId xmlns:a16="http://schemas.microsoft.com/office/drawing/2014/main" val="2277501136"/>
                  </a:ext>
                </a:extLst>
              </a:tr>
              <a:tr h="297973">
                <a:tc>
                  <a:txBody>
                    <a:bodyPr/>
                    <a:lstStyle/>
                    <a:p>
                      <a:pPr marL="457200">
                        <a:lnSpc>
                          <a:spcPct val="107000"/>
                        </a:lnSpc>
                        <a:spcAft>
                          <a:spcPts val="0"/>
                        </a:spcAft>
                      </a:pPr>
                      <a:r>
                        <a:rPr lang="nl-NL" sz="1400" dirty="0">
                          <a:effectLst/>
                        </a:rPr>
                        <a:t>Ma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Lastige stukken herhalen</a:t>
                      </a: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Herhalen </a:t>
                      </a:r>
                    </a:p>
                  </a:txBody>
                  <a:tcPr marL="68580" marR="68580" marT="0" marB="0"/>
                </a:tc>
                <a:extLst>
                  <a:ext uri="{0D108BD9-81ED-4DB2-BD59-A6C34878D82A}">
                    <a16:rowId xmlns:a16="http://schemas.microsoft.com/office/drawing/2014/main" val="876437435"/>
                  </a:ext>
                </a:extLst>
              </a:tr>
              <a:tr h="280741">
                <a:tc>
                  <a:txBody>
                    <a:bodyPr/>
                    <a:lstStyle/>
                    <a:p>
                      <a:pPr marL="457200">
                        <a:lnSpc>
                          <a:spcPct val="107000"/>
                        </a:lnSpc>
                        <a:spcAft>
                          <a:spcPts val="0"/>
                        </a:spcAft>
                      </a:pPr>
                      <a:r>
                        <a:rPr lang="nl-NL" sz="1400" dirty="0">
                          <a:effectLst/>
                        </a:rPr>
                        <a:t>Di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Toets </a:t>
                      </a:r>
                      <a:r>
                        <a:rPr lang="nl-NL" sz="1400" kern="1200" dirty="0" err="1">
                          <a:solidFill>
                            <a:schemeClr val="dk1"/>
                          </a:solidFill>
                          <a:effectLst/>
                          <a:latin typeface="+mn-lt"/>
                          <a:ea typeface="+mn-ea"/>
                          <a:cs typeface="+mn-cs"/>
                        </a:rPr>
                        <a:t>science</a:t>
                      </a:r>
                      <a:endParaRPr lang="nl-NL" sz="1400" kern="1200" dirty="0">
                        <a:solidFill>
                          <a:schemeClr val="dk1"/>
                        </a:solidFill>
                        <a:effectLst/>
                        <a:latin typeface="+mn-lt"/>
                        <a:ea typeface="+mn-ea"/>
                        <a:cs typeface="+mn-cs"/>
                      </a:endParaRPr>
                    </a:p>
                  </a:txBody>
                  <a:tcPr marL="68580" marR="68580" marT="0" marB="0"/>
                </a:tc>
                <a:tc>
                  <a:txBody>
                    <a:bodyPr/>
                    <a:lstStyle/>
                    <a:p>
                      <a:pPr marL="182563" indent="0" algn="l" defTabSz="914400" rtl="0" eaLnBrk="1" latinLnBrk="0" hangingPunct="1">
                        <a:lnSpc>
                          <a:spcPct val="107000"/>
                        </a:lnSpc>
                        <a:spcAft>
                          <a:spcPts val="0"/>
                        </a:spcAft>
                      </a:pPr>
                      <a:r>
                        <a:rPr lang="nl-NL" sz="1400" kern="1200" dirty="0">
                          <a:solidFill>
                            <a:schemeClr val="dk1"/>
                          </a:solidFill>
                          <a:effectLst/>
                          <a:latin typeface="+mn-lt"/>
                          <a:ea typeface="+mn-ea"/>
                          <a:cs typeface="+mn-cs"/>
                        </a:rPr>
                        <a:t>Succes!</a:t>
                      </a:r>
                    </a:p>
                  </a:txBody>
                  <a:tcPr marL="68580" marR="68580" marT="0" marB="0"/>
                </a:tc>
                <a:extLst>
                  <a:ext uri="{0D108BD9-81ED-4DB2-BD59-A6C34878D82A}">
                    <a16:rowId xmlns:a16="http://schemas.microsoft.com/office/drawing/2014/main" val="1884134476"/>
                  </a:ext>
                </a:extLst>
              </a:tr>
            </a:tbl>
          </a:graphicData>
        </a:graphic>
      </p:graphicFrame>
      <p:sp>
        <p:nvSpPr>
          <p:cNvPr id="6" name="Titel 3">
            <a:extLst>
              <a:ext uri="{FF2B5EF4-FFF2-40B4-BE49-F238E27FC236}">
                <a16:creationId xmlns:a16="http://schemas.microsoft.com/office/drawing/2014/main" id="{2543B1E4-0C57-4379-AC4A-8A2BD8F4F5F0}"/>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PLANNING</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19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7922725-1B28-4388-8D37-C88D7142825B}"/>
              </a:ext>
            </a:extLst>
          </p:cNvPr>
          <p:cNvSpPr txBox="1"/>
          <p:nvPr/>
        </p:nvSpPr>
        <p:spPr>
          <a:xfrm>
            <a:off x="931025" y="1348800"/>
            <a:ext cx="10083978" cy="5509200"/>
          </a:xfrm>
          <a:prstGeom prst="rect">
            <a:avLst/>
          </a:prstGeom>
          <a:noFill/>
        </p:spPr>
        <p:txBody>
          <a:bodyPr wrap="square" rtlCol="0">
            <a:spAutoFit/>
          </a:bodyPr>
          <a:lstStyle/>
          <a:p>
            <a:pPr marL="365125" lvl="0" indent="-365125">
              <a:buFont typeface="Arial" panose="020B0604020202020204" pitchFamily="34" charset="0"/>
              <a:buChar char="•"/>
            </a:pPr>
            <a:r>
              <a:rPr lang="nl-NL" sz="3200" dirty="0"/>
              <a:t>Leren voor science is niet: een hoofdstuk lezen en jezelf daarna laten overhoren</a:t>
            </a:r>
          </a:p>
          <a:p>
            <a:pPr marL="365125" lvl="0" indent="-365125">
              <a:buFont typeface="Arial" panose="020B0604020202020204" pitchFamily="34" charset="0"/>
              <a:buChar char="•"/>
            </a:pPr>
            <a:r>
              <a:rPr lang="nl-NL" sz="3200" dirty="0"/>
              <a:t>Het leren voor </a:t>
            </a:r>
            <a:r>
              <a:rPr lang="nl-NL" sz="3200" dirty="0" err="1"/>
              <a:t>science</a:t>
            </a:r>
            <a:r>
              <a:rPr lang="nl-NL" sz="3200" dirty="0"/>
              <a:t> is het begrijpen van de begrippen die worden beschreven in je aantekeningen/stof Wikiwijs. Schrijf op in je eigen woorden</a:t>
            </a:r>
          </a:p>
          <a:p>
            <a:pPr marL="365125" lvl="0" indent="-365125">
              <a:buFont typeface="Arial" panose="020B0604020202020204" pitchFamily="34" charset="0"/>
              <a:buChar char="•"/>
            </a:pPr>
            <a:r>
              <a:rPr lang="nl-NL" sz="3200" dirty="0"/>
              <a:t>Oefenen met tekeningen en begrijpen wat je aan het tekenen bent. Geef elk onderdeel de juiste naam en teken, zoals het ook hoort op de toets. Zo netjes mogelijk en met potlood en liniaal/geodriehoek! </a:t>
            </a:r>
            <a:r>
              <a:rPr lang="nl-NL" sz="3200" b="1" dirty="0"/>
              <a:t>(tekenen met pen is 0 punten!)</a:t>
            </a:r>
            <a:endParaRPr lang="nl-NL" sz="3200" dirty="0"/>
          </a:p>
        </p:txBody>
      </p:sp>
      <p:sp>
        <p:nvSpPr>
          <p:cNvPr id="2" name="Titel 3">
            <a:extLst>
              <a:ext uri="{FF2B5EF4-FFF2-40B4-BE49-F238E27FC236}">
                <a16:creationId xmlns:a16="http://schemas.microsoft.com/office/drawing/2014/main" id="{A2520CD0-120B-4145-AE66-E9C7FA77653B}"/>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LEREN VOOR SCIENCE</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72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7922725-1B28-4388-8D37-C88D7142825B}"/>
              </a:ext>
            </a:extLst>
          </p:cNvPr>
          <p:cNvSpPr txBox="1"/>
          <p:nvPr/>
        </p:nvSpPr>
        <p:spPr>
          <a:xfrm>
            <a:off x="990850" y="1295906"/>
            <a:ext cx="10024153" cy="4524315"/>
          </a:xfrm>
          <a:prstGeom prst="rect">
            <a:avLst/>
          </a:prstGeom>
          <a:noFill/>
        </p:spPr>
        <p:txBody>
          <a:bodyPr wrap="square" rtlCol="0">
            <a:spAutoFit/>
          </a:bodyPr>
          <a:lstStyle/>
          <a:p>
            <a:pPr marL="365125" lvl="0" indent="-365125">
              <a:buFont typeface="Arial" panose="020B0604020202020204" pitchFamily="34" charset="0"/>
              <a:buChar char="•"/>
            </a:pPr>
            <a:r>
              <a:rPr lang="nl-NL" sz="3200" dirty="0">
                <a:latin typeface="Arial" panose="020B0604020202020204" pitchFamily="34" charset="0"/>
                <a:cs typeface="Arial" panose="020B0604020202020204" pitchFamily="34" charset="0"/>
              </a:rPr>
              <a:t>Ga per hoofdstuk de vragen in het werkboek nogmaals maken. In de Wikiwijs staat altijd een lege versie. Hiermee leer je niet alleen reproductie (letterlijke antwoorden), maar wordt je inzicht in de stof ook groter.</a:t>
            </a:r>
          </a:p>
          <a:p>
            <a:pPr marL="365125" lvl="0" indent="-365125">
              <a:buFont typeface="Arial" panose="020B0604020202020204" pitchFamily="34" charset="0"/>
              <a:buChar char="•"/>
            </a:pPr>
            <a:r>
              <a:rPr lang="nl-NL" sz="3200" dirty="0">
                <a:latin typeface="Arial" panose="020B0604020202020204" pitchFamily="34" charset="0"/>
                <a:cs typeface="Arial" panose="020B0604020202020204" pitchFamily="34" charset="0"/>
              </a:rPr>
              <a:t>Eenheden/grootheden/omrekenen zijn onderdelen die in elk hoofdstuk terugkomen en de basis zijn. In de studiewijzer staan verschillende programma’s om dit te oefenen.</a:t>
            </a:r>
          </a:p>
        </p:txBody>
      </p:sp>
      <p:sp>
        <p:nvSpPr>
          <p:cNvPr id="2" name="Titel 3">
            <a:extLst>
              <a:ext uri="{FF2B5EF4-FFF2-40B4-BE49-F238E27FC236}">
                <a16:creationId xmlns:a16="http://schemas.microsoft.com/office/drawing/2014/main" id="{A2520CD0-120B-4145-AE66-E9C7FA77653B}"/>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LEREN VOOR SCIENCE</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4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DD78F77-490F-4332-AFD8-3B9D773F16CD}"/>
              </a:ext>
            </a:extLst>
          </p:cNvPr>
          <p:cNvSpPr txBox="1"/>
          <p:nvPr/>
        </p:nvSpPr>
        <p:spPr>
          <a:xfrm>
            <a:off x="1026942" y="1325998"/>
            <a:ext cx="9988061" cy="4524315"/>
          </a:xfrm>
          <a:prstGeom prst="rect">
            <a:avLst/>
          </a:prstGeom>
          <a:noFill/>
        </p:spPr>
        <p:txBody>
          <a:bodyPr wrap="square" rtlCol="0">
            <a:spAutoFit/>
          </a:bodyPr>
          <a:lstStyle/>
          <a:p>
            <a:pPr marL="714375" lvl="0" indent="-714375">
              <a:buFont typeface="+mj-lt"/>
              <a:buAutoNum type="arabicPeriod"/>
              <a:tabLst>
                <a:tab pos="717550" algn="l"/>
              </a:tabLst>
            </a:pPr>
            <a:r>
              <a:rPr lang="nl-NL" sz="3200" dirty="0">
                <a:latin typeface="Arial" panose="020B0604020202020204" pitchFamily="34" charset="0"/>
                <a:cs typeface="Arial" panose="020B0604020202020204" pitchFamily="34" charset="0"/>
              </a:rPr>
              <a:t>Schrijf de </a:t>
            </a:r>
            <a:r>
              <a:rPr lang="nl-NL" sz="3200" b="1" u="sng" dirty="0">
                <a:latin typeface="Arial" panose="020B0604020202020204" pitchFamily="34" charset="0"/>
                <a:cs typeface="Arial" panose="020B0604020202020204" pitchFamily="34" charset="0"/>
              </a:rPr>
              <a:t>gegevens</a:t>
            </a:r>
            <a:r>
              <a:rPr lang="nl-NL" sz="3200" dirty="0">
                <a:latin typeface="Arial" panose="020B0604020202020204" pitchFamily="34" charset="0"/>
                <a:cs typeface="Arial" panose="020B0604020202020204" pitchFamily="34" charset="0"/>
              </a:rPr>
              <a:t> op (met symbool voor de grootheid en eenheid)</a:t>
            </a:r>
          </a:p>
          <a:p>
            <a:pPr marL="714375" lvl="0" indent="-714375">
              <a:buFont typeface="+mj-lt"/>
              <a:buAutoNum type="arabicPeriod"/>
              <a:tabLst>
                <a:tab pos="717550" algn="l"/>
              </a:tabLst>
            </a:pPr>
            <a:r>
              <a:rPr lang="nl-NL" sz="3200" dirty="0">
                <a:latin typeface="Arial" panose="020B0604020202020204" pitchFamily="34" charset="0"/>
                <a:cs typeface="Arial" panose="020B0604020202020204" pitchFamily="34" charset="0"/>
              </a:rPr>
              <a:t>Schrijf op wat er </a:t>
            </a:r>
            <a:r>
              <a:rPr lang="nl-NL" sz="3200" b="1" u="sng" dirty="0">
                <a:latin typeface="Arial" panose="020B0604020202020204" pitchFamily="34" charset="0"/>
                <a:cs typeface="Arial" panose="020B0604020202020204" pitchFamily="34" charset="0"/>
              </a:rPr>
              <a:t>gevraagd</a:t>
            </a:r>
            <a:r>
              <a:rPr lang="nl-NL" sz="3200" dirty="0">
                <a:latin typeface="Arial" panose="020B0604020202020204" pitchFamily="34" charset="0"/>
                <a:cs typeface="Arial" panose="020B0604020202020204" pitchFamily="34" charset="0"/>
              </a:rPr>
              <a:t> wordt (met symbool voor de grootheid en eenheid)</a:t>
            </a:r>
          </a:p>
          <a:p>
            <a:pPr marL="714375" lvl="0" indent="-714375">
              <a:buFont typeface="+mj-lt"/>
              <a:buAutoNum type="arabicPeriod"/>
              <a:tabLst>
                <a:tab pos="717550" algn="l"/>
              </a:tabLst>
            </a:pPr>
            <a:r>
              <a:rPr lang="nl-NL" sz="3200" dirty="0">
                <a:latin typeface="Arial" panose="020B0604020202020204" pitchFamily="34" charset="0"/>
                <a:cs typeface="Arial" panose="020B0604020202020204" pitchFamily="34" charset="0"/>
              </a:rPr>
              <a:t>Schrijf </a:t>
            </a:r>
            <a:r>
              <a:rPr lang="nl-NL" sz="3200" b="1" u="sng" dirty="0">
                <a:latin typeface="Arial" panose="020B0604020202020204" pitchFamily="34" charset="0"/>
                <a:cs typeface="Arial" panose="020B0604020202020204" pitchFamily="34" charset="0"/>
              </a:rPr>
              <a:t>de formule</a:t>
            </a:r>
            <a:r>
              <a:rPr lang="nl-NL" sz="3200" dirty="0">
                <a:latin typeface="Arial" panose="020B0604020202020204" pitchFamily="34" charset="0"/>
                <a:cs typeface="Arial" panose="020B0604020202020204" pitchFamily="34" charset="0"/>
              </a:rPr>
              <a:t> op</a:t>
            </a:r>
          </a:p>
          <a:p>
            <a:pPr marL="714375" lvl="0" indent="-714375">
              <a:buFont typeface="+mj-lt"/>
              <a:buAutoNum type="arabicPeriod"/>
              <a:tabLst>
                <a:tab pos="717550" algn="l"/>
              </a:tabLst>
            </a:pPr>
            <a:r>
              <a:rPr lang="nl-NL" sz="3200" b="1" u="sng" dirty="0">
                <a:latin typeface="Arial" panose="020B0604020202020204" pitchFamily="34" charset="0"/>
                <a:cs typeface="Arial" panose="020B0604020202020204" pitchFamily="34" charset="0"/>
              </a:rPr>
              <a:t>Vul in en reken uit</a:t>
            </a:r>
            <a:r>
              <a:rPr lang="nl-NL" sz="3200" dirty="0">
                <a:latin typeface="Arial" panose="020B0604020202020204" pitchFamily="34" charset="0"/>
                <a:cs typeface="Arial" panose="020B0604020202020204" pitchFamily="34" charset="0"/>
              </a:rPr>
              <a:t>. Let op; reken de eenheden eerst om naar grondeenheden</a:t>
            </a:r>
          </a:p>
          <a:p>
            <a:pPr marL="714375" indent="-714375">
              <a:buFont typeface="+mj-lt"/>
              <a:buAutoNum type="arabicPeriod"/>
              <a:tabLst>
                <a:tab pos="717550" algn="l"/>
              </a:tabLst>
            </a:pPr>
            <a:r>
              <a:rPr lang="nl-NL" sz="3200" dirty="0">
                <a:latin typeface="Arial" panose="020B0604020202020204" pitchFamily="34" charset="0"/>
                <a:cs typeface="Arial" panose="020B0604020202020204" pitchFamily="34" charset="0"/>
              </a:rPr>
              <a:t>Geeft </a:t>
            </a:r>
            <a:r>
              <a:rPr lang="nl-NL" sz="3200" b="1" u="sng" dirty="0">
                <a:latin typeface="Arial" panose="020B0604020202020204" pitchFamily="34" charset="0"/>
                <a:cs typeface="Arial" panose="020B0604020202020204" pitchFamily="34" charset="0"/>
              </a:rPr>
              <a:t>het antwoord</a:t>
            </a:r>
            <a:r>
              <a:rPr lang="nl-NL" sz="3200" dirty="0">
                <a:latin typeface="Arial" panose="020B0604020202020204" pitchFamily="34" charset="0"/>
                <a:cs typeface="Arial" panose="020B0604020202020204" pitchFamily="34" charset="0"/>
              </a:rPr>
              <a:t> met symbool en eenheid</a:t>
            </a:r>
          </a:p>
          <a:p>
            <a:pPr marL="714375" lvl="0" indent="-714375"/>
            <a:endParaRPr lang="nl-NL" sz="3200" dirty="0">
              <a:latin typeface="Arial" panose="020B0604020202020204" pitchFamily="34" charset="0"/>
              <a:cs typeface="Arial" panose="020B0604020202020204" pitchFamily="34" charset="0"/>
            </a:endParaRPr>
          </a:p>
        </p:txBody>
      </p:sp>
      <p:sp>
        <p:nvSpPr>
          <p:cNvPr id="5" name="Titel 3">
            <a:extLst>
              <a:ext uri="{FF2B5EF4-FFF2-40B4-BE49-F238E27FC236}">
                <a16:creationId xmlns:a16="http://schemas.microsoft.com/office/drawing/2014/main" id="{569C152E-43F0-481D-ADC1-5D4C0BF66234}"/>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NOTEREN VAN BEREKENINGEN</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12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DD78F77-490F-4332-AFD8-3B9D773F16CD}"/>
              </a:ext>
            </a:extLst>
          </p:cNvPr>
          <p:cNvSpPr txBox="1"/>
          <p:nvPr/>
        </p:nvSpPr>
        <p:spPr>
          <a:xfrm>
            <a:off x="933157" y="1259496"/>
            <a:ext cx="10325685" cy="5016758"/>
          </a:xfrm>
          <a:prstGeom prst="rect">
            <a:avLst/>
          </a:prstGeom>
          <a:noFill/>
        </p:spPr>
        <p:txBody>
          <a:bodyPr wrap="square" rtlCol="0">
            <a:spAutoFit/>
          </a:bodyPr>
          <a:lstStyle/>
          <a:p>
            <a:r>
              <a:rPr lang="nl-NL" sz="3200" dirty="0">
                <a:latin typeface="Arial" panose="020B0604020202020204" pitchFamily="34" charset="0"/>
                <a:cs typeface="Arial" panose="020B0604020202020204" pitchFamily="34" charset="0"/>
              </a:rPr>
              <a:t>De slaapkamer van Piet heeft een lengte van 5 meter en een breedte van 6 meter. Bereken de oppervlakte A, laat de berekening zien.</a:t>
            </a:r>
          </a:p>
          <a:p>
            <a:r>
              <a:rPr lang="nl-NL" sz="3200" b="1" dirty="0">
                <a:latin typeface="Arial" panose="020B0604020202020204" pitchFamily="34" charset="0"/>
                <a:cs typeface="Arial" panose="020B0604020202020204" pitchFamily="34" charset="0"/>
              </a:rPr>
              <a:t> </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Gegevens: 	l = 5 meter</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			b = 6 meter</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Gevraagd: 	oppervlakte A</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Oplossing: 	A = l x b </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			A = 5 x 6</a:t>
            </a:r>
            <a:endParaRPr lang="nl-NL" sz="3200" dirty="0">
              <a:latin typeface="Arial" panose="020B0604020202020204" pitchFamily="34" charset="0"/>
              <a:cs typeface="Arial" panose="020B0604020202020204" pitchFamily="34" charset="0"/>
            </a:endParaRPr>
          </a:p>
          <a:p>
            <a:r>
              <a:rPr lang="nl-NL" sz="3200" i="1" dirty="0">
                <a:latin typeface="Arial" panose="020B0604020202020204" pitchFamily="34" charset="0"/>
                <a:cs typeface="Arial" panose="020B0604020202020204" pitchFamily="34" charset="0"/>
              </a:rPr>
              <a:t>			A = 30 m</a:t>
            </a:r>
            <a:r>
              <a:rPr lang="nl-NL" sz="3200" i="1" baseline="30000" dirty="0">
                <a:latin typeface="Arial" panose="020B0604020202020204" pitchFamily="34" charset="0"/>
                <a:cs typeface="Arial" panose="020B0604020202020204" pitchFamily="34" charset="0"/>
              </a:rPr>
              <a:t>2</a:t>
            </a:r>
            <a:endParaRPr lang="nl-NL" sz="3200" dirty="0">
              <a:latin typeface="Arial" panose="020B0604020202020204" pitchFamily="34" charset="0"/>
              <a:cs typeface="Arial" panose="020B0604020202020204" pitchFamily="34" charset="0"/>
            </a:endParaRPr>
          </a:p>
        </p:txBody>
      </p:sp>
      <p:sp>
        <p:nvSpPr>
          <p:cNvPr id="5" name="Titel 3">
            <a:extLst>
              <a:ext uri="{FF2B5EF4-FFF2-40B4-BE49-F238E27FC236}">
                <a16:creationId xmlns:a16="http://schemas.microsoft.com/office/drawing/2014/main" id="{569C152E-43F0-481D-ADC1-5D4C0BF66234}"/>
              </a:ext>
            </a:extLst>
          </p:cNvPr>
          <p:cNvSpPr txBox="1">
            <a:spLocks/>
          </p:cNvSpPr>
          <p:nvPr/>
        </p:nvSpPr>
        <p:spPr>
          <a:xfrm>
            <a:off x="2349305" y="314488"/>
            <a:ext cx="8665698" cy="65618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lnSpc>
                <a:spcPct val="100000"/>
              </a:lnSpc>
            </a:pPr>
            <a:r>
              <a:rPr lang="en-US" sz="4000" b="1" dirty="0">
                <a:solidFill>
                  <a:schemeClr val="bg1"/>
                </a:solidFill>
                <a:latin typeface="Arial" panose="020B0604020202020204" pitchFamily="34" charset="0"/>
                <a:cs typeface="Arial" panose="020B0604020202020204" pitchFamily="34" charset="0"/>
              </a:rPr>
              <a:t>VOORBEELD:</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374380"/>
      </p:ext>
    </p:extLst>
  </p:cSld>
  <p:clrMapOvr>
    <a:masterClrMapping/>
  </p:clrMapOvr>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1736D135-A3A8-46CC-A2F1-0095365BA9C9}" vid="{1C3CC442-1CF5-49E6-8AAF-CF7C65E9582D}"/>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1736D135-A3A8-46CC-A2F1-0095365BA9C9}" vid="{D9D2C3B5-438F-49A2-80BB-0769A9FB499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01999407-e1e5-4e0f-ba3b-ceaa24a3b1ad">
      <UserInfo>
        <DisplayName/>
        <AccountId xsi:nil="true"/>
        <AccountType/>
      </UserInfo>
    </Teachers>
    <Self_Registration_Enabled xmlns="01999407-e1e5-4e0f-ba3b-ceaa24a3b1ad" xsi:nil="true"/>
    <Math_Settings xmlns="01999407-e1e5-4e0f-ba3b-ceaa24a3b1ad" xsi:nil="true"/>
    <TeamsChannelId xmlns="01999407-e1e5-4e0f-ba3b-ceaa24a3b1ad" xsi:nil="true"/>
    <NotebookType xmlns="01999407-e1e5-4e0f-ba3b-ceaa24a3b1ad" xsi:nil="true"/>
    <FolderType xmlns="01999407-e1e5-4e0f-ba3b-ceaa24a3b1ad" xsi:nil="true"/>
    <Templates xmlns="01999407-e1e5-4e0f-ba3b-ceaa24a3b1ad" xsi:nil="true"/>
    <AppVersion xmlns="01999407-e1e5-4e0f-ba3b-ceaa24a3b1ad" xsi:nil="true"/>
    <IsNotebookLocked xmlns="01999407-e1e5-4e0f-ba3b-ceaa24a3b1ad" xsi:nil="true"/>
    <Owner xmlns="01999407-e1e5-4e0f-ba3b-ceaa24a3b1ad">
      <UserInfo>
        <DisplayName/>
        <AccountId xsi:nil="true"/>
        <AccountType/>
      </UserInfo>
    </Owner>
    <Students xmlns="01999407-e1e5-4e0f-ba3b-ceaa24a3b1ad">
      <UserInfo>
        <DisplayName/>
        <AccountId xsi:nil="true"/>
        <AccountType/>
      </UserInfo>
    </Students>
    <Student_Groups xmlns="01999407-e1e5-4e0f-ba3b-ceaa24a3b1ad">
      <UserInfo>
        <DisplayName/>
        <AccountId xsi:nil="true"/>
        <AccountType/>
      </UserInfo>
    </Student_Groups>
    <DefaultSectionNames xmlns="01999407-e1e5-4e0f-ba3b-ceaa24a3b1ad" xsi:nil="true"/>
    <Has_Teacher_Only_SectionGroup xmlns="01999407-e1e5-4e0f-ba3b-ceaa24a3b1ad" xsi:nil="true"/>
    <Is_Collaboration_Space_Locked xmlns="01999407-e1e5-4e0f-ba3b-ceaa24a3b1ad" xsi:nil="true"/>
    <Invited_Teachers xmlns="01999407-e1e5-4e0f-ba3b-ceaa24a3b1ad" xsi:nil="true"/>
    <CultureName xmlns="01999407-e1e5-4e0f-ba3b-ceaa24a3b1ad" xsi:nil="true"/>
    <Invited_Students xmlns="01999407-e1e5-4e0f-ba3b-ceaa24a3b1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D08A3127F71D459C7B73180266D7D2" ma:contentTypeVersion="28" ma:contentTypeDescription="Een nieuw document maken." ma:contentTypeScope="" ma:versionID="5f13226f66f29f5b4ec44d99e7e4e611">
  <xsd:schema xmlns:xsd="http://www.w3.org/2001/XMLSchema" xmlns:xs="http://www.w3.org/2001/XMLSchema" xmlns:p="http://schemas.microsoft.com/office/2006/metadata/properties" xmlns:ns3="01999407-e1e5-4e0f-ba3b-ceaa24a3b1ad" xmlns:ns4="bca1e94d-6860-4bd5-aa5e-9686756446e9" targetNamespace="http://schemas.microsoft.com/office/2006/metadata/properties" ma:root="true" ma:fieldsID="79adc05dafedb9b7356ccdb3082349e7" ns3:_="" ns4:_="">
    <xsd:import namespace="01999407-e1e5-4e0f-ba3b-ceaa24a3b1ad"/>
    <xsd:import namespace="bca1e94d-6860-4bd5-aa5e-9686756446e9"/>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OCR" minOccurs="0"/>
                <xsd:element ref="ns3:Math_Setting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99407-e1e5-4e0f-ba3b-ceaa24a3b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OCR" ma:index="31" nillable="true" ma:displayName="Extracted Text" ma:internalName="MediaServiceOCR" ma:readOnly="true">
      <xsd:simpleType>
        <xsd:restriction base="dms:Note">
          <xsd:maxLength value="255"/>
        </xsd:restriction>
      </xsd:simpleType>
    </xsd:element>
    <xsd:element name="Math_Settings" ma:index="32" nillable="true" ma:displayName="Math Settings" ma:internalName="Math_Settings">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1e94d-6860-4bd5-aa5e-9686756446e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SharingHintHash" ma:index="13"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CAF15-F73D-439E-A768-B9208A5452DB}">
  <ds:schemaRefs>
    <ds:schemaRef ds:uri="http://purl.org/dc/elements/1.1/"/>
    <ds:schemaRef ds:uri="bca1e94d-6860-4bd5-aa5e-9686756446e9"/>
    <ds:schemaRef ds:uri="http://schemas.microsoft.com/office/2006/metadata/properties"/>
    <ds:schemaRef ds:uri="http://schemas.microsoft.com/office/2006/documentManagement/types"/>
    <ds:schemaRef ds:uri="http://schemas.microsoft.com/office/infopath/2007/PartnerControls"/>
    <ds:schemaRef ds:uri="01999407-e1e5-4e0f-ba3b-ceaa24a3b1a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4510433-83B7-44FD-8954-9F43BA4E1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99407-e1e5-4e0f-ba3b-ceaa24a3b1ad"/>
    <ds:schemaRef ds:uri="bca1e94d-6860-4bd5-aa5e-968675644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D4938-6CF1-4A61-B2BD-8D7C5C98A0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Hoe leer je voor science</Template>
  <TotalTime>67</TotalTime>
  <Words>556</Words>
  <Application>Microsoft Office PowerPoint</Application>
  <PresentationFormat>Breedbeeld</PresentationFormat>
  <Paragraphs>85</Paragraphs>
  <Slides>12</Slides>
  <Notes>0</Notes>
  <HiddenSlides>0</HiddenSlides>
  <MMClips>2</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12</vt:i4>
      </vt:variant>
    </vt:vector>
  </HeadingPairs>
  <TitlesOfParts>
    <vt:vector size="16" baseType="lpstr">
      <vt:lpstr>Arial</vt:lpstr>
      <vt:lpstr>Calibri</vt:lpstr>
      <vt:lpstr>Mondriaan rood</vt:lpstr>
      <vt:lpstr>Mondriaan wit</vt:lpstr>
      <vt:lpstr>Studie- en vakvaardigheden voor  Science  Hoe leer je voor science?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Mondriaan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Wetering, RHL (Roger) van de</dc:creator>
  <cp:lastModifiedBy>Cihan-Alakmak, A (Aygün)</cp:lastModifiedBy>
  <cp:revision>24</cp:revision>
  <dcterms:created xsi:type="dcterms:W3CDTF">2020-09-09T13:50:32Z</dcterms:created>
  <dcterms:modified xsi:type="dcterms:W3CDTF">2020-09-18T09:03:39Z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0x010100D0D08A3127F71D459C7B73180266D7D2</vt:lpwstr>
  </property>
</Properties>
</file>