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82" r:id="rId7"/>
    <p:sldId id="275" r:id="rId8"/>
    <p:sldId id="268" r:id="rId9"/>
    <p:sldId id="274" r:id="rId10"/>
    <p:sldId id="269" r:id="rId11"/>
    <p:sldId id="276" r:id="rId12"/>
    <p:sldId id="270" r:id="rId13"/>
    <p:sldId id="279" r:id="rId14"/>
    <p:sldId id="263" r:id="rId15"/>
    <p:sldId id="265" r:id="rId16"/>
    <p:sldId id="272" r:id="rId17"/>
    <p:sldId id="266" r:id="rId18"/>
    <p:sldId id="280" r:id="rId19"/>
    <p:sldId id="281" r:id="rId20"/>
    <p:sldId id="259" r:id="rId21"/>
    <p:sldId id="260" r:id="rId22"/>
    <p:sldId id="283" r:id="rId23"/>
    <p:sldId id="277" r:id="rId24"/>
    <p:sldId id="278" r:id="rId25"/>
    <p:sldId id="271" r:id="rId26"/>
    <p:sldId id="273" r:id="rId27"/>
    <p:sldId id="261" r:id="rId28"/>
  </p:sldIdLst>
  <p:sldSz cx="12192000" cy="6858000"/>
  <p:notesSz cx="6888163" cy="100203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5B9EF6-7A2F-411B-ADB3-547020E9ECBD}" v="386" dt="2023-08-24T08:46:02.411"/>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3" d="2"/>
        <a:sy n="3" d="2"/>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9.xml" Id="rId13" /><Relationship Type="http://schemas.openxmlformats.org/officeDocument/2006/relationships/slide" Target="slides/slide14.xml" Id="rId18" /><Relationship Type="http://schemas.openxmlformats.org/officeDocument/2006/relationships/slide" Target="slides/slide22.xml" Id="rId26" /><Relationship Type="http://schemas.openxmlformats.org/officeDocument/2006/relationships/customXml" Target="../customXml/item3.xml" Id="rId3" /><Relationship Type="http://schemas.openxmlformats.org/officeDocument/2006/relationships/slide" Target="slides/slide17.xml" Id="rId21" /><Relationship Type="http://schemas.microsoft.com/office/2015/10/relationships/revisionInfo" Target="revisionInfo.xml" Id="rId34"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slide" Target="slides/slide13.xml" Id="rId17" /><Relationship Type="http://schemas.openxmlformats.org/officeDocument/2006/relationships/slide" Target="slides/slide21.xml" Id="rId25" /><Relationship Type="http://schemas.openxmlformats.org/officeDocument/2006/relationships/customXml" Target="../customXml/item2.xml" Id="rId2" /><Relationship Type="http://schemas.openxmlformats.org/officeDocument/2006/relationships/slide" Target="slides/slide12.xml" Id="rId16" /><Relationship Type="http://schemas.openxmlformats.org/officeDocument/2006/relationships/slide" Target="slides/slide16.xml" Id="rId20" /><Relationship Type="http://schemas.openxmlformats.org/officeDocument/2006/relationships/presProps" Target="presProps.xml" Id="rId29"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slide" Target="slides/slide20.xml" Id="rId24" /><Relationship Type="http://schemas.openxmlformats.org/officeDocument/2006/relationships/tableStyles" Target="tableStyles.xml" Id="rId32" /><Relationship Type="http://schemas.openxmlformats.org/officeDocument/2006/relationships/slide" Target="slides/slide1.xml" Id="rId5" /><Relationship Type="http://schemas.openxmlformats.org/officeDocument/2006/relationships/slide" Target="slides/slide11.xml" Id="rId15" /><Relationship Type="http://schemas.openxmlformats.org/officeDocument/2006/relationships/slide" Target="slides/slide19.xml" Id="rId23" /><Relationship Type="http://schemas.openxmlformats.org/officeDocument/2006/relationships/slide" Target="slides/slide24.xml" Id="rId28" /><Relationship Type="http://schemas.openxmlformats.org/officeDocument/2006/relationships/slide" Target="slides/slide6.xml" Id="rId10" /><Relationship Type="http://schemas.openxmlformats.org/officeDocument/2006/relationships/slide" Target="slides/slide15.xml" Id="rId19" /><Relationship Type="http://schemas.openxmlformats.org/officeDocument/2006/relationships/theme" Target="theme/theme1.xml" Id="rId31"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slide" Target="slides/slide10.xml" Id="rId14" /><Relationship Type="http://schemas.openxmlformats.org/officeDocument/2006/relationships/slide" Target="slides/slide18.xml" Id="rId22" /><Relationship Type="http://schemas.openxmlformats.org/officeDocument/2006/relationships/slide" Target="slides/slide23.xml" Id="rId27" /><Relationship Type="http://schemas.openxmlformats.org/officeDocument/2006/relationships/viewProps" Target="viewProps.xml" Id="rId30" /><Relationship Type="http://schemas.openxmlformats.org/officeDocument/2006/relationships/slide" Target="slides/slide4.xml" Id="rId8"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7F49D4-AF9F-483B-8207-6802BA3CDF16}"/>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25C0E049-40C1-4550-AF7F-A671FBEE34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AB909263-5D2F-4467-AA58-1A1DC190E7BA}"/>
              </a:ext>
            </a:extLst>
          </p:cNvPr>
          <p:cNvSpPr>
            <a:spLocks noGrp="1"/>
          </p:cNvSpPr>
          <p:nvPr>
            <p:ph type="dt" sz="half" idx="10"/>
          </p:nvPr>
        </p:nvSpPr>
        <p:spPr/>
        <p:txBody>
          <a:bodyPr/>
          <a:lstStyle/>
          <a:p>
            <a:fld id="{CD94088B-D25C-4AED-9BA8-9D654EEF60E2}" type="datetimeFigureOut">
              <a:rPr lang="nl-NL" smtClean="0"/>
              <a:t>24-8-2023</a:t>
            </a:fld>
            <a:endParaRPr lang="nl-NL"/>
          </a:p>
        </p:txBody>
      </p:sp>
      <p:sp>
        <p:nvSpPr>
          <p:cNvPr id="5" name="Tijdelijke aanduiding voor voettekst 4">
            <a:extLst>
              <a:ext uri="{FF2B5EF4-FFF2-40B4-BE49-F238E27FC236}">
                <a16:creationId xmlns:a16="http://schemas.microsoft.com/office/drawing/2014/main" id="{DF428DE2-3D02-4786-8123-7F50FE1427C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8C53FBC-EFCA-4A4F-AD22-526E6EFC716E}"/>
              </a:ext>
            </a:extLst>
          </p:cNvPr>
          <p:cNvSpPr>
            <a:spLocks noGrp="1"/>
          </p:cNvSpPr>
          <p:nvPr>
            <p:ph type="sldNum" sz="quarter" idx="12"/>
          </p:nvPr>
        </p:nvSpPr>
        <p:spPr/>
        <p:txBody>
          <a:bodyPr/>
          <a:lstStyle/>
          <a:p>
            <a:fld id="{C97DE32E-4484-4DF6-9CD7-A70FE87856E0}" type="slidenum">
              <a:rPr lang="nl-NL" smtClean="0"/>
              <a:t>‹nr.›</a:t>
            </a:fld>
            <a:endParaRPr lang="nl-NL"/>
          </a:p>
        </p:txBody>
      </p:sp>
    </p:spTree>
    <p:extLst>
      <p:ext uri="{BB962C8B-B14F-4D97-AF65-F5344CB8AC3E}">
        <p14:creationId xmlns:p14="http://schemas.microsoft.com/office/powerpoint/2010/main" val="368837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D34806-3CFB-4714-9E12-747D7AED843C}"/>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B056209-D350-4879-BBA6-A3168E9D3616}"/>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BE48FD2-3A72-4668-AC28-87AD71EC35AE}"/>
              </a:ext>
            </a:extLst>
          </p:cNvPr>
          <p:cNvSpPr>
            <a:spLocks noGrp="1"/>
          </p:cNvSpPr>
          <p:nvPr>
            <p:ph type="dt" sz="half" idx="10"/>
          </p:nvPr>
        </p:nvSpPr>
        <p:spPr/>
        <p:txBody>
          <a:bodyPr/>
          <a:lstStyle/>
          <a:p>
            <a:fld id="{CD94088B-D25C-4AED-9BA8-9D654EEF60E2}" type="datetimeFigureOut">
              <a:rPr lang="nl-NL" smtClean="0"/>
              <a:t>24-8-2023</a:t>
            </a:fld>
            <a:endParaRPr lang="nl-NL"/>
          </a:p>
        </p:txBody>
      </p:sp>
      <p:sp>
        <p:nvSpPr>
          <p:cNvPr id="5" name="Tijdelijke aanduiding voor voettekst 4">
            <a:extLst>
              <a:ext uri="{FF2B5EF4-FFF2-40B4-BE49-F238E27FC236}">
                <a16:creationId xmlns:a16="http://schemas.microsoft.com/office/drawing/2014/main" id="{6E0836F2-3CF9-4C87-A374-1899FB440F3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8093925-39DD-4FD9-9A6B-FC3D6FA68D01}"/>
              </a:ext>
            </a:extLst>
          </p:cNvPr>
          <p:cNvSpPr>
            <a:spLocks noGrp="1"/>
          </p:cNvSpPr>
          <p:nvPr>
            <p:ph type="sldNum" sz="quarter" idx="12"/>
          </p:nvPr>
        </p:nvSpPr>
        <p:spPr/>
        <p:txBody>
          <a:bodyPr/>
          <a:lstStyle/>
          <a:p>
            <a:fld id="{C97DE32E-4484-4DF6-9CD7-A70FE87856E0}" type="slidenum">
              <a:rPr lang="nl-NL" smtClean="0"/>
              <a:t>‹nr.›</a:t>
            </a:fld>
            <a:endParaRPr lang="nl-NL"/>
          </a:p>
        </p:txBody>
      </p:sp>
    </p:spTree>
    <p:extLst>
      <p:ext uri="{BB962C8B-B14F-4D97-AF65-F5344CB8AC3E}">
        <p14:creationId xmlns:p14="http://schemas.microsoft.com/office/powerpoint/2010/main" val="3326912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7E426DC-9C95-495A-92DF-A83B70DD145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1BB9709-3AC9-4F76-BA0F-2334FF961DF6}"/>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AE7F473-2CC2-4E5C-A8CA-CFFFDB518183}"/>
              </a:ext>
            </a:extLst>
          </p:cNvPr>
          <p:cNvSpPr>
            <a:spLocks noGrp="1"/>
          </p:cNvSpPr>
          <p:nvPr>
            <p:ph type="dt" sz="half" idx="10"/>
          </p:nvPr>
        </p:nvSpPr>
        <p:spPr/>
        <p:txBody>
          <a:bodyPr/>
          <a:lstStyle/>
          <a:p>
            <a:fld id="{CD94088B-D25C-4AED-9BA8-9D654EEF60E2}" type="datetimeFigureOut">
              <a:rPr lang="nl-NL" smtClean="0"/>
              <a:t>24-8-2023</a:t>
            </a:fld>
            <a:endParaRPr lang="nl-NL"/>
          </a:p>
        </p:txBody>
      </p:sp>
      <p:sp>
        <p:nvSpPr>
          <p:cNvPr id="5" name="Tijdelijke aanduiding voor voettekst 4">
            <a:extLst>
              <a:ext uri="{FF2B5EF4-FFF2-40B4-BE49-F238E27FC236}">
                <a16:creationId xmlns:a16="http://schemas.microsoft.com/office/drawing/2014/main" id="{F32F2404-B968-409D-AFCE-CCE985A0488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1623C4B-45A8-4025-BB61-49F145768172}"/>
              </a:ext>
            </a:extLst>
          </p:cNvPr>
          <p:cNvSpPr>
            <a:spLocks noGrp="1"/>
          </p:cNvSpPr>
          <p:nvPr>
            <p:ph type="sldNum" sz="quarter" idx="12"/>
          </p:nvPr>
        </p:nvSpPr>
        <p:spPr/>
        <p:txBody>
          <a:bodyPr/>
          <a:lstStyle/>
          <a:p>
            <a:fld id="{C97DE32E-4484-4DF6-9CD7-A70FE87856E0}" type="slidenum">
              <a:rPr lang="nl-NL" smtClean="0"/>
              <a:t>‹nr.›</a:t>
            </a:fld>
            <a:endParaRPr lang="nl-NL"/>
          </a:p>
        </p:txBody>
      </p:sp>
    </p:spTree>
    <p:extLst>
      <p:ext uri="{BB962C8B-B14F-4D97-AF65-F5344CB8AC3E}">
        <p14:creationId xmlns:p14="http://schemas.microsoft.com/office/powerpoint/2010/main" val="405224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B667BB-731B-40CC-97A8-30CAEA4C2B2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800A84B-2675-41AB-A7EF-427DDF01F3FD}"/>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057407F-388A-4AD8-A0B2-9D15F1A2D88F}"/>
              </a:ext>
            </a:extLst>
          </p:cNvPr>
          <p:cNvSpPr>
            <a:spLocks noGrp="1"/>
          </p:cNvSpPr>
          <p:nvPr>
            <p:ph type="dt" sz="half" idx="10"/>
          </p:nvPr>
        </p:nvSpPr>
        <p:spPr/>
        <p:txBody>
          <a:bodyPr/>
          <a:lstStyle/>
          <a:p>
            <a:fld id="{CD94088B-D25C-4AED-9BA8-9D654EEF60E2}" type="datetimeFigureOut">
              <a:rPr lang="nl-NL" smtClean="0"/>
              <a:t>24-8-2023</a:t>
            </a:fld>
            <a:endParaRPr lang="nl-NL"/>
          </a:p>
        </p:txBody>
      </p:sp>
      <p:sp>
        <p:nvSpPr>
          <p:cNvPr id="5" name="Tijdelijke aanduiding voor voettekst 4">
            <a:extLst>
              <a:ext uri="{FF2B5EF4-FFF2-40B4-BE49-F238E27FC236}">
                <a16:creationId xmlns:a16="http://schemas.microsoft.com/office/drawing/2014/main" id="{6E01C882-F53C-4360-A9CD-7B57A5DB2A2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B1F924B-B738-4F87-BE78-2DFC827A753F}"/>
              </a:ext>
            </a:extLst>
          </p:cNvPr>
          <p:cNvSpPr>
            <a:spLocks noGrp="1"/>
          </p:cNvSpPr>
          <p:nvPr>
            <p:ph type="sldNum" sz="quarter" idx="12"/>
          </p:nvPr>
        </p:nvSpPr>
        <p:spPr/>
        <p:txBody>
          <a:bodyPr/>
          <a:lstStyle/>
          <a:p>
            <a:fld id="{C97DE32E-4484-4DF6-9CD7-A70FE87856E0}" type="slidenum">
              <a:rPr lang="nl-NL" smtClean="0"/>
              <a:t>‹nr.›</a:t>
            </a:fld>
            <a:endParaRPr lang="nl-NL"/>
          </a:p>
        </p:txBody>
      </p:sp>
    </p:spTree>
    <p:extLst>
      <p:ext uri="{BB962C8B-B14F-4D97-AF65-F5344CB8AC3E}">
        <p14:creationId xmlns:p14="http://schemas.microsoft.com/office/powerpoint/2010/main" val="1629347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046FAC-3543-4343-AD3A-DD5E3F32CFC9}"/>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9EC54A0-D9E9-4232-A27E-DEF6DD9542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24CD20FE-9BDA-445E-BB60-EEB56514F8A9}"/>
              </a:ext>
            </a:extLst>
          </p:cNvPr>
          <p:cNvSpPr>
            <a:spLocks noGrp="1"/>
          </p:cNvSpPr>
          <p:nvPr>
            <p:ph type="dt" sz="half" idx="10"/>
          </p:nvPr>
        </p:nvSpPr>
        <p:spPr/>
        <p:txBody>
          <a:bodyPr/>
          <a:lstStyle/>
          <a:p>
            <a:fld id="{CD94088B-D25C-4AED-9BA8-9D654EEF60E2}" type="datetimeFigureOut">
              <a:rPr lang="nl-NL" smtClean="0"/>
              <a:t>24-8-2023</a:t>
            </a:fld>
            <a:endParaRPr lang="nl-NL"/>
          </a:p>
        </p:txBody>
      </p:sp>
      <p:sp>
        <p:nvSpPr>
          <p:cNvPr id="5" name="Tijdelijke aanduiding voor voettekst 4">
            <a:extLst>
              <a:ext uri="{FF2B5EF4-FFF2-40B4-BE49-F238E27FC236}">
                <a16:creationId xmlns:a16="http://schemas.microsoft.com/office/drawing/2014/main" id="{EB47208C-BA2E-425C-9460-CBD4AC31110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D17BD10-F282-4FDD-A6AC-6C3130C646B3}"/>
              </a:ext>
            </a:extLst>
          </p:cNvPr>
          <p:cNvSpPr>
            <a:spLocks noGrp="1"/>
          </p:cNvSpPr>
          <p:nvPr>
            <p:ph type="sldNum" sz="quarter" idx="12"/>
          </p:nvPr>
        </p:nvSpPr>
        <p:spPr/>
        <p:txBody>
          <a:bodyPr/>
          <a:lstStyle/>
          <a:p>
            <a:fld id="{C97DE32E-4484-4DF6-9CD7-A70FE87856E0}" type="slidenum">
              <a:rPr lang="nl-NL" smtClean="0"/>
              <a:t>‹nr.›</a:t>
            </a:fld>
            <a:endParaRPr lang="nl-NL"/>
          </a:p>
        </p:txBody>
      </p:sp>
    </p:spTree>
    <p:extLst>
      <p:ext uri="{BB962C8B-B14F-4D97-AF65-F5344CB8AC3E}">
        <p14:creationId xmlns:p14="http://schemas.microsoft.com/office/powerpoint/2010/main" val="630733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AA8C0A-CA31-4C63-92D2-F5D51074D3F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E289C4A-5814-4389-9EF7-ED0D5BEB93FD}"/>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517B122-C35D-4DBD-92EF-FA6AE14D7AD5}"/>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A638F9A-34A0-4205-84E1-78DDB863D0CF}"/>
              </a:ext>
            </a:extLst>
          </p:cNvPr>
          <p:cNvSpPr>
            <a:spLocks noGrp="1"/>
          </p:cNvSpPr>
          <p:nvPr>
            <p:ph type="dt" sz="half" idx="10"/>
          </p:nvPr>
        </p:nvSpPr>
        <p:spPr/>
        <p:txBody>
          <a:bodyPr/>
          <a:lstStyle/>
          <a:p>
            <a:fld id="{CD94088B-D25C-4AED-9BA8-9D654EEF60E2}" type="datetimeFigureOut">
              <a:rPr lang="nl-NL" smtClean="0"/>
              <a:t>24-8-2023</a:t>
            </a:fld>
            <a:endParaRPr lang="nl-NL"/>
          </a:p>
        </p:txBody>
      </p:sp>
      <p:sp>
        <p:nvSpPr>
          <p:cNvPr id="6" name="Tijdelijke aanduiding voor voettekst 5">
            <a:extLst>
              <a:ext uri="{FF2B5EF4-FFF2-40B4-BE49-F238E27FC236}">
                <a16:creationId xmlns:a16="http://schemas.microsoft.com/office/drawing/2014/main" id="{BCB36927-48F2-4AD2-9B11-7BD38A6F445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3B04F11-2131-41E3-A831-7C4D9F0AEC49}"/>
              </a:ext>
            </a:extLst>
          </p:cNvPr>
          <p:cNvSpPr>
            <a:spLocks noGrp="1"/>
          </p:cNvSpPr>
          <p:nvPr>
            <p:ph type="sldNum" sz="quarter" idx="12"/>
          </p:nvPr>
        </p:nvSpPr>
        <p:spPr/>
        <p:txBody>
          <a:bodyPr/>
          <a:lstStyle/>
          <a:p>
            <a:fld id="{C97DE32E-4484-4DF6-9CD7-A70FE87856E0}" type="slidenum">
              <a:rPr lang="nl-NL" smtClean="0"/>
              <a:t>‹nr.›</a:t>
            </a:fld>
            <a:endParaRPr lang="nl-NL"/>
          </a:p>
        </p:txBody>
      </p:sp>
    </p:spTree>
    <p:extLst>
      <p:ext uri="{BB962C8B-B14F-4D97-AF65-F5344CB8AC3E}">
        <p14:creationId xmlns:p14="http://schemas.microsoft.com/office/powerpoint/2010/main" val="3059846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0911C8-96FA-4A66-B7CC-C5B6FBAD79D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A32AC73E-A421-4C73-879F-9CD7EEB8E2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EE64C796-3E1A-4130-8FD3-1696176FED80}"/>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CC47E2B3-FC68-41FF-8B8A-FF1A4FA56B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C408DFF8-D8C7-4154-9B82-2FA0A791C8E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9BF83DE2-CC07-44F2-AD2E-2F8318C355EF}"/>
              </a:ext>
            </a:extLst>
          </p:cNvPr>
          <p:cNvSpPr>
            <a:spLocks noGrp="1"/>
          </p:cNvSpPr>
          <p:nvPr>
            <p:ph type="dt" sz="half" idx="10"/>
          </p:nvPr>
        </p:nvSpPr>
        <p:spPr/>
        <p:txBody>
          <a:bodyPr/>
          <a:lstStyle/>
          <a:p>
            <a:fld id="{CD94088B-D25C-4AED-9BA8-9D654EEF60E2}" type="datetimeFigureOut">
              <a:rPr lang="nl-NL" smtClean="0"/>
              <a:t>24-8-2023</a:t>
            </a:fld>
            <a:endParaRPr lang="nl-NL"/>
          </a:p>
        </p:txBody>
      </p:sp>
      <p:sp>
        <p:nvSpPr>
          <p:cNvPr id="8" name="Tijdelijke aanduiding voor voettekst 7">
            <a:extLst>
              <a:ext uri="{FF2B5EF4-FFF2-40B4-BE49-F238E27FC236}">
                <a16:creationId xmlns:a16="http://schemas.microsoft.com/office/drawing/2014/main" id="{5366C0DB-2122-4C7A-B10E-F22BB6FDE7A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3B162952-2977-490F-B405-C86C16A2C652}"/>
              </a:ext>
            </a:extLst>
          </p:cNvPr>
          <p:cNvSpPr>
            <a:spLocks noGrp="1"/>
          </p:cNvSpPr>
          <p:nvPr>
            <p:ph type="sldNum" sz="quarter" idx="12"/>
          </p:nvPr>
        </p:nvSpPr>
        <p:spPr/>
        <p:txBody>
          <a:bodyPr/>
          <a:lstStyle/>
          <a:p>
            <a:fld id="{C97DE32E-4484-4DF6-9CD7-A70FE87856E0}" type="slidenum">
              <a:rPr lang="nl-NL" smtClean="0"/>
              <a:t>‹nr.›</a:t>
            </a:fld>
            <a:endParaRPr lang="nl-NL"/>
          </a:p>
        </p:txBody>
      </p:sp>
    </p:spTree>
    <p:extLst>
      <p:ext uri="{BB962C8B-B14F-4D97-AF65-F5344CB8AC3E}">
        <p14:creationId xmlns:p14="http://schemas.microsoft.com/office/powerpoint/2010/main" val="2067009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6F1CD3-06ED-4475-AC6C-9C415E60766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1CA3D971-507E-4201-93AA-DEAA5428C2F8}"/>
              </a:ext>
            </a:extLst>
          </p:cNvPr>
          <p:cNvSpPr>
            <a:spLocks noGrp="1"/>
          </p:cNvSpPr>
          <p:nvPr>
            <p:ph type="dt" sz="half" idx="10"/>
          </p:nvPr>
        </p:nvSpPr>
        <p:spPr/>
        <p:txBody>
          <a:bodyPr/>
          <a:lstStyle/>
          <a:p>
            <a:fld id="{CD94088B-D25C-4AED-9BA8-9D654EEF60E2}" type="datetimeFigureOut">
              <a:rPr lang="nl-NL" smtClean="0"/>
              <a:t>24-8-2023</a:t>
            </a:fld>
            <a:endParaRPr lang="nl-NL"/>
          </a:p>
        </p:txBody>
      </p:sp>
      <p:sp>
        <p:nvSpPr>
          <p:cNvPr id="4" name="Tijdelijke aanduiding voor voettekst 3">
            <a:extLst>
              <a:ext uri="{FF2B5EF4-FFF2-40B4-BE49-F238E27FC236}">
                <a16:creationId xmlns:a16="http://schemas.microsoft.com/office/drawing/2014/main" id="{5E72CC60-3A99-44A9-851E-31FC1CFD783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3A59A6E3-5F72-48DB-965F-EFAA6542D3F2}"/>
              </a:ext>
            </a:extLst>
          </p:cNvPr>
          <p:cNvSpPr>
            <a:spLocks noGrp="1"/>
          </p:cNvSpPr>
          <p:nvPr>
            <p:ph type="sldNum" sz="quarter" idx="12"/>
          </p:nvPr>
        </p:nvSpPr>
        <p:spPr/>
        <p:txBody>
          <a:bodyPr/>
          <a:lstStyle/>
          <a:p>
            <a:fld id="{C97DE32E-4484-4DF6-9CD7-A70FE87856E0}" type="slidenum">
              <a:rPr lang="nl-NL" smtClean="0"/>
              <a:t>‹nr.›</a:t>
            </a:fld>
            <a:endParaRPr lang="nl-NL"/>
          </a:p>
        </p:txBody>
      </p:sp>
    </p:spTree>
    <p:extLst>
      <p:ext uri="{BB962C8B-B14F-4D97-AF65-F5344CB8AC3E}">
        <p14:creationId xmlns:p14="http://schemas.microsoft.com/office/powerpoint/2010/main" val="2948627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D1ACD72-0804-44EB-B6CD-BA41322E06BD}"/>
              </a:ext>
            </a:extLst>
          </p:cNvPr>
          <p:cNvSpPr>
            <a:spLocks noGrp="1"/>
          </p:cNvSpPr>
          <p:nvPr>
            <p:ph type="dt" sz="half" idx="10"/>
          </p:nvPr>
        </p:nvSpPr>
        <p:spPr/>
        <p:txBody>
          <a:bodyPr/>
          <a:lstStyle/>
          <a:p>
            <a:fld id="{CD94088B-D25C-4AED-9BA8-9D654EEF60E2}" type="datetimeFigureOut">
              <a:rPr lang="nl-NL" smtClean="0"/>
              <a:t>24-8-2023</a:t>
            </a:fld>
            <a:endParaRPr lang="nl-NL"/>
          </a:p>
        </p:txBody>
      </p:sp>
      <p:sp>
        <p:nvSpPr>
          <p:cNvPr id="3" name="Tijdelijke aanduiding voor voettekst 2">
            <a:extLst>
              <a:ext uri="{FF2B5EF4-FFF2-40B4-BE49-F238E27FC236}">
                <a16:creationId xmlns:a16="http://schemas.microsoft.com/office/drawing/2014/main" id="{D2D317AE-067C-4697-A280-1311256D6F32}"/>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2888BBC-11B4-4A64-BE0A-8F6F1BDC83AD}"/>
              </a:ext>
            </a:extLst>
          </p:cNvPr>
          <p:cNvSpPr>
            <a:spLocks noGrp="1"/>
          </p:cNvSpPr>
          <p:nvPr>
            <p:ph type="sldNum" sz="quarter" idx="12"/>
          </p:nvPr>
        </p:nvSpPr>
        <p:spPr/>
        <p:txBody>
          <a:bodyPr/>
          <a:lstStyle/>
          <a:p>
            <a:fld id="{C97DE32E-4484-4DF6-9CD7-A70FE87856E0}" type="slidenum">
              <a:rPr lang="nl-NL" smtClean="0"/>
              <a:t>‹nr.›</a:t>
            </a:fld>
            <a:endParaRPr lang="nl-NL"/>
          </a:p>
        </p:txBody>
      </p:sp>
    </p:spTree>
    <p:extLst>
      <p:ext uri="{BB962C8B-B14F-4D97-AF65-F5344CB8AC3E}">
        <p14:creationId xmlns:p14="http://schemas.microsoft.com/office/powerpoint/2010/main" val="3237311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30445C-6986-4FA3-9B2A-11E063AFD8F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4EAB580-CE31-43F4-B9CC-1A9FE0CFB6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4BE6EA3-E6A8-4D75-A2DB-19E09B1753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0A2C48A-D58B-4410-A325-483E9D94FBCD}"/>
              </a:ext>
            </a:extLst>
          </p:cNvPr>
          <p:cNvSpPr>
            <a:spLocks noGrp="1"/>
          </p:cNvSpPr>
          <p:nvPr>
            <p:ph type="dt" sz="half" idx="10"/>
          </p:nvPr>
        </p:nvSpPr>
        <p:spPr/>
        <p:txBody>
          <a:bodyPr/>
          <a:lstStyle/>
          <a:p>
            <a:fld id="{CD94088B-D25C-4AED-9BA8-9D654EEF60E2}" type="datetimeFigureOut">
              <a:rPr lang="nl-NL" smtClean="0"/>
              <a:t>24-8-2023</a:t>
            </a:fld>
            <a:endParaRPr lang="nl-NL"/>
          </a:p>
        </p:txBody>
      </p:sp>
      <p:sp>
        <p:nvSpPr>
          <p:cNvPr id="6" name="Tijdelijke aanduiding voor voettekst 5">
            <a:extLst>
              <a:ext uri="{FF2B5EF4-FFF2-40B4-BE49-F238E27FC236}">
                <a16:creationId xmlns:a16="http://schemas.microsoft.com/office/drawing/2014/main" id="{8DC3FADF-A102-440C-A80D-D7E990C4F14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0A8347F-BA0C-44C5-8617-55B0528A914B}"/>
              </a:ext>
            </a:extLst>
          </p:cNvPr>
          <p:cNvSpPr>
            <a:spLocks noGrp="1"/>
          </p:cNvSpPr>
          <p:nvPr>
            <p:ph type="sldNum" sz="quarter" idx="12"/>
          </p:nvPr>
        </p:nvSpPr>
        <p:spPr/>
        <p:txBody>
          <a:bodyPr/>
          <a:lstStyle/>
          <a:p>
            <a:fld id="{C97DE32E-4484-4DF6-9CD7-A70FE87856E0}" type="slidenum">
              <a:rPr lang="nl-NL" smtClean="0"/>
              <a:t>‹nr.›</a:t>
            </a:fld>
            <a:endParaRPr lang="nl-NL"/>
          </a:p>
        </p:txBody>
      </p:sp>
    </p:spTree>
    <p:extLst>
      <p:ext uri="{BB962C8B-B14F-4D97-AF65-F5344CB8AC3E}">
        <p14:creationId xmlns:p14="http://schemas.microsoft.com/office/powerpoint/2010/main" val="10367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6283B2-FAB3-490A-8306-443F003C28B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DCFAA31D-0E99-4014-A37E-09A89E4D7B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a:extLst>
              <a:ext uri="{FF2B5EF4-FFF2-40B4-BE49-F238E27FC236}">
                <a16:creationId xmlns:a16="http://schemas.microsoft.com/office/drawing/2014/main" id="{DDE2B650-0FE0-4D6E-B145-D3088E1D47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1D055EA-C32C-4275-93DE-64C5F9F14A1E}"/>
              </a:ext>
            </a:extLst>
          </p:cNvPr>
          <p:cNvSpPr>
            <a:spLocks noGrp="1"/>
          </p:cNvSpPr>
          <p:nvPr>
            <p:ph type="dt" sz="half" idx="10"/>
          </p:nvPr>
        </p:nvSpPr>
        <p:spPr/>
        <p:txBody>
          <a:bodyPr/>
          <a:lstStyle/>
          <a:p>
            <a:fld id="{CD94088B-D25C-4AED-9BA8-9D654EEF60E2}" type="datetimeFigureOut">
              <a:rPr lang="nl-NL" smtClean="0"/>
              <a:t>24-8-2023</a:t>
            </a:fld>
            <a:endParaRPr lang="nl-NL"/>
          </a:p>
        </p:txBody>
      </p:sp>
      <p:sp>
        <p:nvSpPr>
          <p:cNvPr id="6" name="Tijdelijke aanduiding voor voettekst 5">
            <a:extLst>
              <a:ext uri="{FF2B5EF4-FFF2-40B4-BE49-F238E27FC236}">
                <a16:creationId xmlns:a16="http://schemas.microsoft.com/office/drawing/2014/main" id="{B59C52EA-B6CF-4410-9FD2-C1F3693ACB4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5F3FD71-569A-46E7-B17A-D7C809F2E3BC}"/>
              </a:ext>
            </a:extLst>
          </p:cNvPr>
          <p:cNvSpPr>
            <a:spLocks noGrp="1"/>
          </p:cNvSpPr>
          <p:nvPr>
            <p:ph type="sldNum" sz="quarter" idx="12"/>
          </p:nvPr>
        </p:nvSpPr>
        <p:spPr/>
        <p:txBody>
          <a:bodyPr/>
          <a:lstStyle/>
          <a:p>
            <a:fld id="{C97DE32E-4484-4DF6-9CD7-A70FE87856E0}" type="slidenum">
              <a:rPr lang="nl-NL" smtClean="0"/>
              <a:t>‹nr.›</a:t>
            </a:fld>
            <a:endParaRPr lang="nl-NL"/>
          </a:p>
        </p:txBody>
      </p:sp>
    </p:spTree>
    <p:extLst>
      <p:ext uri="{BB962C8B-B14F-4D97-AF65-F5344CB8AC3E}">
        <p14:creationId xmlns:p14="http://schemas.microsoft.com/office/powerpoint/2010/main" val="2513628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53770D88-40A9-4D39-9BAC-7BCAD7D1EA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4959029-4111-4668-B384-964DBE2AED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6C8DD6A-3681-4F0A-B264-8FB31728F7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94088B-D25C-4AED-9BA8-9D654EEF60E2}" type="datetimeFigureOut">
              <a:rPr lang="nl-NL" smtClean="0"/>
              <a:t>24-8-2023</a:t>
            </a:fld>
            <a:endParaRPr lang="nl-NL"/>
          </a:p>
        </p:txBody>
      </p:sp>
      <p:sp>
        <p:nvSpPr>
          <p:cNvPr id="5" name="Tijdelijke aanduiding voor voettekst 4">
            <a:extLst>
              <a:ext uri="{FF2B5EF4-FFF2-40B4-BE49-F238E27FC236}">
                <a16:creationId xmlns:a16="http://schemas.microsoft.com/office/drawing/2014/main" id="{358B1AD9-9CAB-4A99-8FDD-D878D4C943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6B7BC2C7-9BAE-47F9-B6F3-0F3D28B77C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DE32E-4484-4DF6-9CD7-A70FE87856E0}" type="slidenum">
              <a:rPr lang="nl-NL" smtClean="0"/>
              <a:t>‹nr.›</a:t>
            </a:fld>
            <a:endParaRPr lang="nl-NL"/>
          </a:p>
        </p:txBody>
      </p:sp>
    </p:spTree>
    <p:extLst>
      <p:ext uri="{BB962C8B-B14F-4D97-AF65-F5344CB8AC3E}">
        <p14:creationId xmlns:p14="http://schemas.microsoft.com/office/powerpoint/2010/main" val="1257704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701677AF-ED64-456D-B542-55EF7F157287}"/>
              </a:ext>
            </a:extLst>
          </p:cNvPr>
          <p:cNvPicPr>
            <a:picLocks noChangeAspect="1"/>
          </p:cNvPicPr>
          <p:nvPr/>
        </p:nvPicPr>
        <p:blipFill>
          <a:blip r:embed="rId2"/>
          <a:stretch>
            <a:fillRect/>
          </a:stretch>
        </p:blipFill>
        <p:spPr>
          <a:xfrm>
            <a:off x="6852558" y="-161130"/>
            <a:ext cx="5843588" cy="5843588"/>
          </a:xfrm>
          <a:prstGeom prst="rect">
            <a:avLst/>
          </a:prstGeom>
        </p:spPr>
      </p:pic>
      <p:pic>
        <p:nvPicPr>
          <p:cNvPr id="3" name="Afbeelding 2">
            <a:extLst>
              <a:ext uri="{FF2B5EF4-FFF2-40B4-BE49-F238E27FC236}">
                <a16:creationId xmlns:a16="http://schemas.microsoft.com/office/drawing/2014/main" id="{465954D5-C29C-6641-8C5D-86E651F573CD}"/>
              </a:ext>
            </a:extLst>
          </p:cNvPr>
          <p:cNvPicPr>
            <a:picLocks noChangeAspect="1"/>
          </p:cNvPicPr>
          <p:nvPr/>
        </p:nvPicPr>
        <p:blipFill>
          <a:blip r:embed="rId3"/>
          <a:stretch>
            <a:fillRect/>
          </a:stretch>
        </p:blipFill>
        <p:spPr>
          <a:xfrm>
            <a:off x="144231" y="125184"/>
            <a:ext cx="7212268" cy="5230587"/>
          </a:xfrm>
          <a:prstGeom prst="rect">
            <a:avLst/>
          </a:prstGeom>
        </p:spPr>
      </p:pic>
      <p:sp>
        <p:nvSpPr>
          <p:cNvPr id="2" name="Titel 1">
            <a:extLst>
              <a:ext uri="{FF2B5EF4-FFF2-40B4-BE49-F238E27FC236}">
                <a16:creationId xmlns:a16="http://schemas.microsoft.com/office/drawing/2014/main" id="{1D5D33A8-69CC-43EA-8334-13BE618916BA}"/>
              </a:ext>
            </a:extLst>
          </p:cNvPr>
          <p:cNvSpPr>
            <a:spLocks noGrp="1"/>
          </p:cNvSpPr>
          <p:nvPr>
            <p:ph type="ctrTitle"/>
          </p:nvPr>
        </p:nvSpPr>
        <p:spPr>
          <a:xfrm>
            <a:off x="1066800" y="7938"/>
            <a:ext cx="5353050" cy="2497137"/>
          </a:xfrm>
        </p:spPr>
        <p:txBody>
          <a:bodyPr>
            <a:normAutofit fontScale="90000"/>
          </a:bodyPr>
          <a:lstStyle/>
          <a:p>
            <a:r>
              <a:rPr lang="nl-NL"/>
              <a:t>Doorstromen van 5 havo naar 5 vwo</a:t>
            </a:r>
          </a:p>
        </p:txBody>
      </p:sp>
      <p:sp>
        <p:nvSpPr>
          <p:cNvPr id="5" name="Tekstvak 4">
            <a:extLst>
              <a:ext uri="{FF2B5EF4-FFF2-40B4-BE49-F238E27FC236}">
                <a16:creationId xmlns:a16="http://schemas.microsoft.com/office/drawing/2014/main" id="{B0CC94C3-00BA-4764-8AC5-5D3121DF63BB}"/>
              </a:ext>
            </a:extLst>
          </p:cNvPr>
          <p:cNvSpPr txBox="1"/>
          <p:nvPr/>
        </p:nvSpPr>
        <p:spPr>
          <a:xfrm>
            <a:off x="1228726" y="2705099"/>
            <a:ext cx="5191124" cy="523220"/>
          </a:xfrm>
          <a:prstGeom prst="rect">
            <a:avLst/>
          </a:prstGeom>
          <a:noFill/>
        </p:spPr>
        <p:txBody>
          <a:bodyPr wrap="square" lIns="91440" tIns="45720" rIns="91440" bIns="45720" rtlCol="0" anchor="t">
            <a:spAutoFit/>
          </a:bodyPr>
          <a:lstStyle/>
          <a:p>
            <a:pPr algn="ctr"/>
            <a:r>
              <a:rPr lang="nl-NL" sz="2800" dirty="0"/>
              <a:t>2023-2024</a:t>
            </a:r>
          </a:p>
        </p:txBody>
      </p:sp>
    </p:spTree>
    <p:extLst>
      <p:ext uri="{BB962C8B-B14F-4D97-AF65-F5344CB8AC3E}">
        <p14:creationId xmlns:p14="http://schemas.microsoft.com/office/powerpoint/2010/main" val="478542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746875-9EE1-4435-8688-DEC0226E17F9}"/>
              </a:ext>
            </a:extLst>
          </p:cNvPr>
          <p:cNvSpPr>
            <a:spLocks noGrp="1"/>
          </p:cNvSpPr>
          <p:nvPr>
            <p:ph type="title"/>
          </p:nvPr>
        </p:nvSpPr>
        <p:spPr/>
        <p:txBody>
          <a:bodyPr/>
          <a:lstStyle/>
          <a:p>
            <a:r>
              <a:rPr lang="nl-NL" b="1" dirty="0"/>
              <a:t>Hoe gaan we je monitoren (2)</a:t>
            </a:r>
          </a:p>
        </p:txBody>
      </p:sp>
      <p:sp>
        <p:nvSpPr>
          <p:cNvPr id="3" name="Tijdelijke aanduiding voor inhoud 2">
            <a:extLst>
              <a:ext uri="{FF2B5EF4-FFF2-40B4-BE49-F238E27FC236}">
                <a16:creationId xmlns:a16="http://schemas.microsoft.com/office/drawing/2014/main" id="{8A068A48-1B9F-4EC6-8AC3-8635770F104F}"/>
              </a:ext>
            </a:extLst>
          </p:cNvPr>
          <p:cNvSpPr>
            <a:spLocks noGrp="1"/>
          </p:cNvSpPr>
          <p:nvPr>
            <p:ph idx="1"/>
          </p:nvPr>
        </p:nvSpPr>
        <p:spPr>
          <a:xfrm>
            <a:off x="838200" y="1673225"/>
            <a:ext cx="10505955" cy="4833616"/>
          </a:xfrm>
        </p:spPr>
        <p:txBody>
          <a:bodyPr vert="horz" lIns="91440" tIns="45720" rIns="91440" bIns="45720" rtlCol="0" anchor="t">
            <a:normAutofit/>
          </a:bodyPr>
          <a:lstStyle/>
          <a:p>
            <a:r>
              <a:rPr lang="nl-NL" dirty="0">
                <a:ea typeface="Calibri" panose="020F0502020204030204" pitchFamily="34" charset="0"/>
              </a:rPr>
              <a:t>Als je een voldoende 2e rapport hebt, dan gaat alles gewoon door. </a:t>
            </a:r>
          </a:p>
          <a:p>
            <a:r>
              <a:rPr lang="nl-NL" dirty="0">
                <a:ea typeface="Calibri" panose="020F0502020204030204" pitchFamily="34" charset="0"/>
              </a:rPr>
              <a:t>Mocht je 2e rapport echter onvoldoende zijn, dan kun je het advies krijgen om je in te gaan schrijven voor een HBO opleiding. (daarnaast kun je ook zelf besluiten om te stoppen gedurende het jaar). </a:t>
            </a:r>
            <a:endParaRPr lang="nl-NL" dirty="0">
              <a:ea typeface="Calibri" panose="020F0502020204030204" pitchFamily="34" charset="0"/>
              <a:cs typeface="Calibri" panose="020F0502020204030204"/>
            </a:endParaRPr>
          </a:p>
          <a:p>
            <a:r>
              <a:rPr lang="nl-NL" dirty="0">
                <a:ea typeface="Calibri" panose="020F0502020204030204" pitchFamily="34" charset="0"/>
                <a:cs typeface="Calibri" panose="020F0502020204030204"/>
              </a:rPr>
              <a:t>Als voorloper voor het bovenstaande advies zal er rondom de kerstperiode al een voorlopig advies gegeven worden.</a:t>
            </a:r>
          </a:p>
        </p:txBody>
      </p:sp>
      <p:pic>
        <p:nvPicPr>
          <p:cNvPr id="5" name="Afbeelding 4">
            <a:extLst>
              <a:ext uri="{FF2B5EF4-FFF2-40B4-BE49-F238E27FC236}">
                <a16:creationId xmlns:a16="http://schemas.microsoft.com/office/drawing/2014/main" id="{40D2024C-9654-4548-9F09-EF626CBC5784}"/>
              </a:ext>
            </a:extLst>
          </p:cNvPr>
          <p:cNvPicPr>
            <a:picLocks noChangeAspect="1"/>
          </p:cNvPicPr>
          <p:nvPr/>
        </p:nvPicPr>
        <p:blipFill>
          <a:blip r:embed="rId2"/>
          <a:stretch>
            <a:fillRect/>
          </a:stretch>
        </p:blipFill>
        <p:spPr>
          <a:xfrm>
            <a:off x="10501312" y="1"/>
            <a:ext cx="1690688" cy="1690688"/>
          </a:xfrm>
          <a:prstGeom prst="rect">
            <a:avLst/>
          </a:prstGeom>
        </p:spPr>
      </p:pic>
    </p:spTree>
    <p:extLst>
      <p:ext uri="{BB962C8B-B14F-4D97-AF65-F5344CB8AC3E}">
        <p14:creationId xmlns:p14="http://schemas.microsoft.com/office/powerpoint/2010/main" val="66867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B596CA-6579-459E-890F-B08F253ECC84}"/>
              </a:ext>
            </a:extLst>
          </p:cNvPr>
          <p:cNvSpPr>
            <a:spLocks noGrp="1"/>
          </p:cNvSpPr>
          <p:nvPr>
            <p:ph type="title"/>
          </p:nvPr>
        </p:nvSpPr>
        <p:spPr/>
        <p:txBody>
          <a:bodyPr/>
          <a:lstStyle/>
          <a:p>
            <a:r>
              <a:rPr lang="nl-NL" b="1" dirty="0"/>
              <a:t>Wie gaat jou helpen op het vwo!</a:t>
            </a:r>
          </a:p>
        </p:txBody>
      </p:sp>
      <p:sp>
        <p:nvSpPr>
          <p:cNvPr id="3" name="Tijdelijke aanduiding voor inhoud 2">
            <a:extLst>
              <a:ext uri="{FF2B5EF4-FFF2-40B4-BE49-F238E27FC236}">
                <a16:creationId xmlns:a16="http://schemas.microsoft.com/office/drawing/2014/main" id="{1D0B9B74-D435-4F22-86F8-673475D3D2FF}"/>
              </a:ext>
            </a:extLst>
          </p:cNvPr>
          <p:cNvSpPr>
            <a:spLocks noGrp="1"/>
          </p:cNvSpPr>
          <p:nvPr>
            <p:ph idx="1"/>
          </p:nvPr>
        </p:nvSpPr>
        <p:spPr/>
        <p:txBody>
          <a:bodyPr vert="horz" lIns="91440" tIns="45720" rIns="91440" bIns="45720" rtlCol="0" anchor="t">
            <a:noAutofit/>
          </a:bodyPr>
          <a:lstStyle/>
          <a:p>
            <a:pPr marL="514350" indent="-514350">
              <a:buFont typeface="+mj-lt"/>
              <a:buAutoNum type="arabicPeriod"/>
            </a:pPr>
            <a:r>
              <a:rPr lang="nl-NL" b="1" dirty="0"/>
              <a:t>JIJ ZELF. </a:t>
            </a:r>
            <a:r>
              <a:rPr lang="nl-NL" dirty="0"/>
              <a:t>Iedereen om je heen kan je helpen, maar je zult het toch vooral zelf moeten doen. </a:t>
            </a:r>
          </a:p>
          <a:p>
            <a:pPr marL="514350" indent="-514350">
              <a:buFont typeface="+mj-lt"/>
              <a:buAutoNum type="arabicPeriod"/>
            </a:pPr>
            <a:r>
              <a:rPr lang="nl-NL" dirty="0"/>
              <a:t>Je ouders (verzorgers)</a:t>
            </a:r>
            <a:endParaRPr lang="en-US" dirty="0"/>
          </a:p>
          <a:p>
            <a:pPr marL="514350" indent="-514350">
              <a:buFont typeface="+mj-lt"/>
              <a:buAutoNum type="arabicPeriod"/>
            </a:pPr>
            <a:r>
              <a:rPr lang="nl-NL" dirty="0"/>
              <a:t>Je mentor</a:t>
            </a:r>
          </a:p>
          <a:p>
            <a:pPr marL="514350" indent="-514350">
              <a:buFont typeface="+mj-lt"/>
              <a:buAutoNum type="arabicPeriod"/>
            </a:pPr>
            <a:r>
              <a:rPr lang="nl-NL" dirty="0"/>
              <a:t>Je vakdocenten</a:t>
            </a:r>
          </a:p>
          <a:p>
            <a:pPr marL="514350" indent="-514350">
              <a:buFont typeface="+mj-lt"/>
              <a:buAutoNum type="arabicPeriod"/>
            </a:pPr>
            <a:endParaRPr lang="nl-NL" dirty="0">
              <a:solidFill>
                <a:schemeClr val="bg1"/>
              </a:solidFill>
            </a:endParaRPr>
          </a:p>
          <a:p>
            <a:pPr marL="514350" indent="-514350">
              <a:buFont typeface="+mj-lt"/>
              <a:buAutoNum type="arabicPeriod"/>
            </a:pPr>
            <a:endParaRPr lang="nl-NL" dirty="0">
              <a:solidFill>
                <a:schemeClr val="bg1"/>
              </a:solidFill>
            </a:endParaRPr>
          </a:p>
          <a:p>
            <a:pPr marL="514350" indent="-514350">
              <a:buFont typeface="Calibri Light" panose="020F0302020204030204"/>
              <a:buAutoNum type="arabicPeriod"/>
            </a:pPr>
            <a:r>
              <a:rPr lang="nl-NL" dirty="0">
                <a:solidFill>
                  <a:schemeClr val="bg1"/>
                </a:solidFill>
              </a:rPr>
              <a:t>turen.</a:t>
            </a:r>
            <a:endParaRPr lang="nl-NL" dirty="0"/>
          </a:p>
          <a:p>
            <a:pPr marL="514350" indent="-514350">
              <a:buFont typeface="+mj-lt"/>
              <a:buAutoNum type="arabicPeriod"/>
            </a:pPr>
            <a:r>
              <a:rPr lang="nl-NL" dirty="0">
                <a:solidFill>
                  <a:schemeClr val="bg1"/>
                </a:solidFill>
              </a:rPr>
              <a:t>e iedere week een uurtje af.</a:t>
            </a:r>
            <a:endParaRPr lang="nl-NL" dirty="0">
              <a:solidFill>
                <a:schemeClr val="bg1"/>
              </a:solidFill>
              <a:cs typeface="Calibri"/>
            </a:endParaRPr>
          </a:p>
        </p:txBody>
      </p:sp>
      <p:pic>
        <p:nvPicPr>
          <p:cNvPr id="5" name="Afbeelding 4">
            <a:extLst>
              <a:ext uri="{FF2B5EF4-FFF2-40B4-BE49-F238E27FC236}">
                <a16:creationId xmlns:a16="http://schemas.microsoft.com/office/drawing/2014/main" id="{9CCC0196-38C8-4AD4-8C5A-652A3E2B4662}"/>
              </a:ext>
            </a:extLst>
          </p:cNvPr>
          <p:cNvPicPr>
            <a:picLocks noChangeAspect="1"/>
          </p:cNvPicPr>
          <p:nvPr/>
        </p:nvPicPr>
        <p:blipFill>
          <a:blip r:embed="rId2"/>
          <a:stretch>
            <a:fillRect/>
          </a:stretch>
        </p:blipFill>
        <p:spPr>
          <a:xfrm>
            <a:off x="10501312" y="1"/>
            <a:ext cx="1690688" cy="1690688"/>
          </a:xfrm>
          <a:prstGeom prst="rect">
            <a:avLst/>
          </a:prstGeom>
        </p:spPr>
      </p:pic>
    </p:spTree>
    <p:extLst>
      <p:ext uri="{BB962C8B-B14F-4D97-AF65-F5344CB8AC3E}">
        <p14:creationId xmlns:p14="http://schemas.microsoft.com/office/powerpoint/2010/main" val="2226943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4">
            <a:extLst>
              <a:ext uri="{FF2B5EF4-FFF2-40B4-BE49-F238E27FC236}">
                <a16:creationId xmlns:a16="http://schemas.microsoft.com/office/drawing/2014/main" id="{3FDE2942-0E8E-E05B-120A-7EBC859DF44A}"/>
              </a:ext>
            </a:extLst>
          </p:cNvPr>
          <p:cNvPicPr>
            <a:picLocks noChangeAspect="1"/>
          </p:cNvPicPr>
          <p:nvPr/>
        </p:nvPicPr>
        <p:blipFill>
          <a:blip r:embed="rId2"/>
          <a:stretch>
            <a:fillRect/>
          </a:stretch>
        </p:blipFill>
        <p:spPr>
          <a:xfrm>
            <a:off x="10501312" y="1"/>
            <a:ext cx="1690688" cy="1690688"/>
          </a:xfrm>
          <a:prstGeom prst="rect">
            <a:avLst/>
          </a:prstGeom>
        </p:spPr>
      </p:pic>
      <p:pic>
        <p:nvPicPr>
          <p:cNvPr id="3" name="Afbeelding 2">
            <a:extLst>
              <a:ext uri="{FF2B5EF4-FFF2-40B4-BE49-F238E27FC236}">
                <a16:creationId xmlns:a16="http://schemas.microsoft.com/office/drawing/2014/main" id="{3C2AF419-EE87-C361-BA0A-F286DE707114}"/>
              </a:ext>
            </a:extLst>
          </p:cNvPr>
          <p:cNvPicPr>
            <a:picLocks noChangeAspect="1"/>
          </p:cNvPicPr>
          <p:nvPr/>
        </p:nvPicPr>
        <p:blipFill>
          <a:blip r:embed="rId3"/>
          <a:stretch>
            <a:fillRect/>
          </a:stretch>
        </p:blipFill>
        <p:spPr>
          <a:xfrm>
            <a:off x="201244" y="2449285"/>
            <a:ext cx="5200792" cy="1175658"/>
          </a:xfrm>
          <a:prstGeom prst="rect">
            <a:avLst/>
          </a:prstGeom>
        </p:spPr>
      </p:pic>
      <p:pic>
        <p:nvPicPr>
          <p:cNvPr id="4" name="Afbeelding 3">
            <a:extLst>
              <a:ext uri="{FF2B5EF4-FFF2-40B4-BE49-F238E27FC236}">
                <a16:creationId xmlns:a16="http://schemas.microsoft.com/office/drawing/2014/main" id="{64B7C89F-BD16-7111-2608-C897A32F96BA}"/>
              </a:ext>
            </a:extLst>
          </p:cNvPr>
          <p:cNvPicPr>
            <a:picLocks noChangeAspect="1"/>
          </p:cNvPicPr>
          <p:nvPr/>
        </p:nvPicPr>
        <p:blipFill>
          <a:blip r:embed="rId4"/>
          <a:stretch>
            <a:fillRect/>
          </a:stretch>
        </p:blipFill>
        <p:spPr>
          <a:xfrm>
            <a:off x="198772" y="4223658"/>
            <a:ext cx="5377435" cy="2111828"/>
          </a:xfrm>
          <a:prstGeom prst="rect">
            <a:avLst/>
          </a:prstGeom>
        </p:spPr>
      </p:pic>
      <p:pic>
        <p:nvPicPr>
          <p:cNvPr id="5" name="Afbeelding 4">
            <a:extLst>
              <a:ext uri="{FF2B5EF4-FFF2-40B4-BE49-F238E27FC236}">
                <a16:creationId xmlns:a16="http://schemas.microsoft.com/office/drawing/2014/main" id="{3AD4F19F-CEFA-39D7-7007-FBEF8CAA31C2}"/>
              </a:ext>
            </a:extLst>
          </p:cNvPr>
          <p:cNvPicPr>
            <a:picLocks noChangeAspect="1"/>
          </p:cNvPicPr>
          <p:nvPr/>
        </p:nvPicPr>
        <p:blipFill>
          <a:blip r:embed="rId5"/>
          <a:stretch>
            <a:fillRect/>
          </a:stretch>
        </p:blipFill>
        <p:spPr>
          <a:xfrm>
            <a:off x="5751288" y="2449285"/>
            <a:ext cx="5595368" cy="1575707"/>
          </a:xfrm>
          <a:prstGeom prst="rect">
            <a:avLst/>
          </a:prstGeom>
        </p:spPr>
      </p:pic>
      <p:pic>
        <p:nvPicPr>
          <p:cNvPr id="6" name="Afbeelding 5">
            <a:extLst>
              <a:ext uri="{FF2B5EF4-FFF2-40B4-BE49-F238E27FC236}">
                <a16:creationId xmlns:a16="http://schemas.microsoft.com/office/drawing/2014/main" id="{241728F2-1EE1-67BC-B204-F75D59456F48}"/>
              </a:ext>
            </a:extLst>
          </p:cNvPr>
          <p:cNvPicPr>
            <a:picLocks noChangeAspect="1"/>
          </p:cNvPicPr>
          <p:nvPr/>
        </p:nvPicPr>
        <p:blipFill>
          <a:blip r:embed="rId6"/>
          <a:stretch>
            <a:fillRect/>
          </a:stretch>
        </p:blipFill>
        <p:spPr>
          <a:xfrm>
            <a:off x="5751288" y="4550229"/>
            <a:ext cx="5595368" cy="1575707"/>
          </a:xfrm>
          <a:prstGeom prst="rect">
            <a:avLst/>
          </a:prstGeom>
        </p:spPr>
      </p:pic>
    </p:spTree>
    <p:extLst>
      <p:ext uri="{BB962C8B-B14F-4D97-AF65-F5344CB8AC3E}">
        <p14:creationId xmlns:p14="http://schemas.microsoft.com/office/powerpoint/2010/main" val="3372572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3E9A7-D1C3-422E-BA4A-765C102DD476}"/>
              </a:ext>
            </a:extLst>
          </p:cNvPr>
          <p:cNvSpPr>
            <a:spLocks noGrp="1"/>
          </p:cNvSpPr>
          <p:nvPr>
            <p:ph type="title"/>
          </p:nvPr>
        </p:nvSpPr>
        <p:spPr/>
        <p:txBody>
          <a:bodyPr/>
          <a:lstStyle/>
          <a:p>
            <a:r>
              <a:rPr lang="en-US" b="1" err="1">
                <a:cs typeface="Calibri Light"/>
              </a:rPr>
              <a:t>Jij</a:t>
            </a:r>
            <a:r>
              <a:rPr lang="en-US" b="1">
                <a:cs typeface="Calibri Light"/>
              </a:rPr>
              <a:t> </a:t>
            </a:r>
            <a:r>
              <a:rPr lang="en-US" b="1" err="1">
                <a:cs typeface="Calibri Light"/>
              </a:rPr>
              <a:t>zelf</a:t>
            </a:r>
            <a:endParaRPr lang="en-US" b="1" err="1"/>
          </a:p>
        </p:txBody>
      </p:sp>
      <p:sp>
        <p:nvSpPr>
          <p:cNvPr id="3" name="Content Placeholder 2">
            <a:extLst>
              <a:ext uri="{FF2B5EF4-FFF2-40B4-BE49-F238E27FC236}">
                <a16:creationId xmlns:a16="http://schemas.microsoft.com/office/drawing/2014/main" id="{77C4CB74-D654-43C4-B0BC-64096F4CA7D1}"/>
              </a:ext>
            </a:extLst>
          </p:cNvPr>
          <p:cNvSpPr>
            <a:spLocks noGrp="1"/>
          </p:cNvSpPr>
          <p:nvPr>
            <p:ph idx="1"/>
          </p:nvPr>
        </p:nvSpPr>
        <p:spPr/>
        <p:txBody>
          <a:bodyPr vert="horz" lIns="91440" tIns="45720" rIns="91440" bIns="45720" rtlCol="0" anchor="t">
            <a:normAutofit fontScale="92500"/>
          </a:bodyPr>
          <a:lstStyle/>
          <a:p>
            <a:pPr marL="0" indent="0">
              <a:buNone/>
            </a:pPr>
            <a:r>
              <a:rPr lang="nl-NL" i="1" dirty="0">
                <a:cs typeface="Calibri"/>
              </a:rPr>
              <a:t>Vakinhoudelijk</a:t>
            </a:r>
            <a:endParaRPr lang="en-US" i="1" dirty="0"/>
          </a:p>
          <a:p>
            <a:r>
              <a:rPr lang="nl-NL" dirty="0">
                <a:cs typeface="Calibri"/>
              </a:rPr>
              <a:t>Je bent actief (luisteren, vragen en oefenen) in de les, je maakt je studie-uren, je maakt je huiswerk en je maakt de proefwerken en schoolexamens </a:t>
            </a:r>
          </a:p>
          <a:p>
            <a:pPr marL="0" indent="0">
              <a:buNone/>
            </a:pPr>
            <a:r>
              <a:rPr lang="nl-NL" i="1" dirty="0">
                <a:cs typeface="Calibri"/>
              </a:rPr>
              <a:t>Persoonlijk en organisatie</a:t>
            </a:r>
          </a:p>
          <a:p>
            <a:r>
              <a:rPr lang="nl-NL" dirty="0">
                <a:cs typeface="Calibri"/>
              </a:rPr>
              <a:t>Je maakt zaken bespreekbaar bij je mentor of vakdocent</a:t>
            </a:r>
          </a:p>
          <a:p>
            <a:endParaRPr lang="nl-NL" dirty="0">
              <a:cs typeface="Calibri"/>
            </a:endParaRPr>
          </a:p>
          <a:p>
            <a:pPr marL="0" indent="0">
              <a:buNone/>
            </a:pPr>
            <a:r>
              <a:rPr lang="nl-NL" dirty="0">
                <a:cs typeface="Calibri"/>
              </a:rPr>
              <a:t>Omdat jullie veel zaken gemeenschappelijk hebben lopen jullie ook tegen veel dezelfde zaken aan. Daarom is er in de 1e periode nog 1 gezamenlijke bijeenkomst. Hierbij kunnen jullie elkaar helpen en als groep aangeven waarmee we jullie nog kunnen helpen. Deze bijeenkomst is verplicht.</a:t>
            </a:r>
          </a:p>
        </p:txBody>
      </p:sp>
      <p:pic>
        <p:nvPicPr>
          <p:cNvPr id="5" name="Afbeelding 4">
            <a:extLst>
              <a:ext uri="{FF2B5EF4-FFF2-40B4-BE49-F238E27FC236}">
                <a16:creationId xmlns:a16="http://schemas.microsoft.com/office/drawing/2014/main" id="{E7722049-3AD5-608E-17C8-9186B91CCC6F}"/>
              </a:ext>
            </a:extLst>
          </p:cNvPr>
          <p:cNvPicPr>
            <a:picLocks noChangeAspect="1"/>
          </p:cNvPicPr>
          <p:nvPr/>
        </p:nvPicPr>
        <p:blipFill>
          <a:blip r:embed="rId2"/>
          <a:stretch>
            <a:fillRect/>
          </a:stretch>
        </p:blipFill>
        <p:spPr>
          <a:xfrm>
            <a:off x="10501312" y="1"/>
            <a:ext cx="1690688" cy="1690688"/>
          </a:xfrm>
          <a:prstGeom prst="rect">
            <a:avLst/>
          </a:prstGeom>
        </p:spPr>
      </p:pic>
    </p:spTree>
    <p:extLst>
      <p:ext uri="{BB962C8B-B14F-4D97-AF65-F5344CB8AC3E}">
        <p14:creationId xmlns:p14="http://schemas.microsoft.com/office/powerpoint/2010/main" val="188723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B596CA-6579-459E-890F-B08F253ECC84}"/>
              </a:ext>
            </a:extLst>
          </p:cNvPr>
          <p:cNvSpPr>
            <a:spLocks noGrp="1"/>
          </p:cNvSpPr>
          <p:nvPr>
            <p:ph type="title"/>
          </p:nvPr>
        </p:nvSpPr>
        <p:spPr/>
        <p:txBody>
          <a:bodyPr/>
          <a:lstStyle/>
          <a:p>
            <a:r>
              <a:rPr lang="nl-NL" b="1" dirty="0"/>
              <a:t>Wie gaat jou helpen op het vwo!</a:t>
            </a:r>
          </a:p>
        </p:txBody>
      </p:sp>
      <p:sp>
        <p:nvSpPr>
          <p:cNvPr id="3" name="Tijdelijke aanduiding voor inhoud 2">
            <a:extLst>
              <a:ext uri="{FF2B5EF4-FFF2-40B4-BE49-F238E27FC236}">
                <a16:creationId xmlns:a16="http://schemas.microsoft.com/office/drawing/2014/main" id="{1D0B9B74-D435-4F22-86F8-673475D3D2FF}"/>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nl-NL" dirty="0">
                <a:solidFill>
                  <a:schemeClr val="bg1">
                    <a:lumMod val="75000"/>
                  </a:schemeClr>
                </a:solidFill>
              </a:rPr>
              <a:t>JIJ ZELF. Iedereen om je heen kan je helpen, maar je zult het toch vooral zelf moeten doen. </a:t>
            </a:r>
          </a:p>
          <a:p>
            <a:pPr marL="514350" indent="-514350">
              <a:buFont typeface="+mj-lt"/>
              <a:buAutoNum type="arabicPeriod"/>
            </a:pPr>
            <a:r>
              <a:rPr lang="nl-NL" b="1" dirty="0">
                <a:cs typeface="Calibri"/>
              </a:rPr>
              <a:t>Je ouders (verzorgers) </a:t>
            </a:r>
            <a:r>
              <a:rPr lang="nl-NL" dirty="0">
                <a:cs typeface="Calibri"/>
              </a:rPr>
              <a:t>zijn belangrijk in het mogelijk maken dat je thuis goed kunt werken</a:t>
            </a:r>
            <a:endParaRPr lang="nl-NL" sz="900" dirty="0">
              <a:solidFill>
                <a:schemeClr val="bg1">
                  <a:lumMod val="75000"/>
                </a:schemeClr>
              </a:solidFill>
            </a:endParaRPr>
          </a:p>
          <a:p>
            <a:pPr marL="514350" indent="-514350">
              <a:buFont typeface="+mj-lt"/>
              <a:buAutoNum type="arabicPeriod"/>
            </a:pPr>
            <a:r>
              <a:rPr lang="nl-NL" dirty="0">
                <a:solidFill>
                  <a:schemeClr val="bg1">
                    <a:lumMod val="75000"/>
                  </a:schemeClr>
                </a:solidFill>
              </a:rPr>
              <a:t>Je mentor. </a:t>
            </a:r>
          </a:p>
          <a:p>
            <a:pPr marL="514350" indent="-514350">
              <a:buFont typeface="+mj-lt"/>
              <a:buAutoNum type="arabicPeriod"/>
            </a:pPr>
            <a:r>
              <a:rPr lang="nl-NL" dirty="0">
                <a:solidFill>
                  <a:schemeClr val="bg1">
                    <a:lumMod val="75000"/>
                  </a:schemeClr>
                </a:solidFill>
              </a:rPr>
              <a:t>Je vakdocenten</a:t>
            </a:r>
          </a:p>
          <a:p>
            <a:pPr marL="514350" indent="-514350">
              <a:buFont typeface="+mj-lt"/>
              <a:buAutoNum type="arabicPeriod"/>
            </a:pPr>
            <a:endParaRPr lang="nl-NL" sz="900" dirty="0"/>
          </a:p>
          <a:p>
            <a:pPr marL="514350" indent="-514350">
              <a:buFont typeface="+mj-lt"/>
              <a:buAutoNum type="arabicPeriod"/>
            </a:pPr>
            <a:r>
              <a:rPr lang="nl-NL" dirty="0">
                <a:solidFill>
                  <a:schemeClr val="bg1"/>
                </a:solidFill>
              </a:rPr>
              <a:t>af.</a:t>
            </a:r>
            <a:endParaRPr lang="nl-NL" dirty="0">
              <a:solidFill>
                <a:schemeClr val="bg1"/>
              </a:solidFill>
              <a:cs typeface="Calibri"/>
            </a:endParaRPr>
          </a:p>
        </p:txBody>
      </p:sp>
      <p:pic>
        <p:nvPicPr>
          <p:cNvPr id="5" name="Afbeelding 4">
            <a:extLst>
              <a:ext uri="{FF2B5EF4-FFF2-40B4-BE49-F238E27FC236}">
                <a16:creationId xmlns:a16="http://schemas.microsoft.com/office/drawing/2014/main" id="{9CCC0196-38C8-4AD4-8C5A-652A3E2B4662}"/>
              </a:ext>
            </a:extLst>
          </p:cNvPr>
          <p:cNvPicPr>
            <a:picLocks noChangeAspect="1"/>
          </p:cNvPicPr>
          <p:nvPr/>
        </p:nvPicPr>
        <p:blipFill>
          <a:blip r:embed="rId2"/>
          <a:stretch>
            <a:fillRect/>
          </a:stretch>
        </p:blipFill>
        <p:spPr>
          <a:xfrm>
            <a:off x="10501312" y="1"/>
            <a:ext cx="1690688" cy="1690688"/>
          </a:xfrm>
          <a:prstGeom prst="rect">
            <a:avLst/>
          </a:prstGeom>
        </p:spPr>
      </p:pic>
    </p:spTree>
    <p:extLst>
      <p:ext uri="{BB962C8B-B14F-4D97-AF65-F5344CB8AC3E}">
        <p14:creationId xmlns:p14="http://schemas.microsoft.com/office/powerpoint/2010/main" val="1268981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3E9A7-D1C3-422E-BA4A-765C102DD476}"/>
              </a:ext>
            </a:extLst>
          </p:cNvPr>
          <p:cNvSpPr>
            <a:spLocks noGrp="1"/>
          </p:cNvSpPr>
          <p:nvPr>
            <p:ph type="title"/>
          </p:nvPr>
        </p:nvSpPr>
        <p:spPr/>
        <p:txBody>
          <a:bodyPr/>
          <a:lstStyle/>
          <a:p>
            <a:r>
              <a:rPr lang="en-US" b="1" dirty="0">
                <a:cs typeface="Calibri Light"/>
              </a:rPr>
              <a:t>Je </a:t>
            </a:r>
            <a:r>
              <a:rPr lang="en-US" b="1" dirty="0" err="1">
                <a:cs typeface="Calibri Light"/>
              </a:rPr>
              <a:t>ouders</a:t>
            </a:r>
            <a:r>
              <a:rPr lang="en-US" b="1" dirty="0">
                <a:cs typeface="Calibri Light"/>
              </a:rPr>
              <a:t> (</a:t>
            </a:r>
            <a:r>
              <a:rPr lang="en-US" b="1" dirty="0" err="1">
                <a:cs typeface="Calibri Light"/>
              </a:rPr>
              <a:t>verzorgers</a:t>
            </a:r>
            <a:r>
              <a:rPr lang="en-US" b="1" dirty="0">
                <a:cs typeface="Calibri Light"/>
              </a:rPr>
              <a:t>)</a:t>
            </a:r>
            <a:endParaRPr lang="en-US" b="1" dirty="0"/>
          </a:p>
        </p:txBody>
      </p:sp>
      <p:sp>
        <p:nvSpPr>
          <p:cNvPr id="3" name="Content Placeholder 2">
            <a:extLst>
              <a:ext uri="{FF2B5EF4-FFF2-40B4-BE49-F238E27FC236}">
                <a16:creationId xmlns:a16="http://schemas.microsoft.com/office/drawing/2014/main" id="{77C4CB74-D654-43C4-B0BC-64096F4CA7D1}"/>
              </a:ext>
            </a:extLst>
          </p:cNvPr>
          <p:cNvSpPr>
            <a:spLocks noGrp="1"/>
          </p:cNvSpPr>
          <p:nvPr>
            <p:ph idx="1"/>
          </p:nvPr>
        </p:nvSpPr>
        <p:spPr/>
        <p:txBody>
          <a:bodyPr vert="horz" lIns="91440" tIns="45720" rIns="91440" bIns="45720" rtlCol="0" anchor="t">
            <a:normAutofit/>
          </a:bodyPr>
          <a:lstStyle/>
          <a:p>
            <a:pPr marL="0" indent="0">
              <a:buNone/>
            </a:pPr>
            <a:r>
              <a:rPr lang="nl-NL" dirty="0">
                <a:cs typeface="Calibri"/>
              </a:rPr>
              <a:t>Je ouders kunnen je misschien inhoudelijk niet meer helpen, maar ze zijn wel belangrijk in het mogelijk maken dat je thuis goed kunt werken.</a:t>
            </a:r>
          </a:p>
          <a:p>
            <a:pPr marL="0" indent="0">
              <a:buNone/>
            </a:pPr>
            <a:endParaRPr lang="nl-NL" dirty="0">
              <a:cs typeface="Calibri"/>
            </a:endParaRPr>
          </a:p>
          <a:p>
            <a:pPr marL="0" indent="0">
              <a:buNone/>
            </a:pPr>
            <a:r>
              <a:rPr lang="nl-NL" dirty="0">
                <a:cs typeface="Calibri"/>
              </a:rPr>
              <a:t>Maak gebruik van je ouders zodat ze je kunnen helpen om de stap naar 5 vwo succesvol te maken.</a:t>
            </a:r>
          </a:p>
          <a:p>
            <a:pPr marL="0" indent="0">
              <a:buNone/>
            </a:pPr>
            <a:endParaRPr lang="nl-NL" dirty="0">
              <a:cs typeface="Calibri"/>
            </a:endParaRPr>
          </a:p>
          <a:p>
            <a:pPr marL="0" indent="0">
              <a:buNone/>
            </a:pPr>
            <a:r>
              <a:rPr lang="nl-NL" dirty="0">
                <a:cs typeface="Calibri"/>
              </a:rPr>
              <a:t>Om je ouders ook betrokken te houden zullen we je ouders, los van ouderavonden, ook 2x gedurende het jaar hen informeren over jouw vooruitgang en over de verwachtingen voor overgang of vervolgstudie.</a:t>
            </a:r>
          </a:p>
        </p:txBody>
      </p:sp>
      <p:pic>
        <p:nvPicPr>
          <p:cNvPr id="5" name="Afbeelding 4">
            <a:extLst>
              <a:ext uri="{FF2B5EF4-FFF2-40B4-BE49-F238E27FC236}">
                <a16:creationId xmlns:a16="http://schemas.microsoft.com/office/drawing/2014/main" id="{E7722049-3AD5-608E-17C8-9186B91CCC6F}"/>
              </a:ext>
            </a:extLst>
          </p:cNvPr>
          <p:cNvPicPr>
            <a:picLocks noChangeAspect="1"/>
          </p:cNvPicPr>
          <p:nvPr/>
        </p:nvPicPr>
        <p:blipFill>
          <a:blip r:embed="rId2"/>
          <a:stretch>
            <a:fillRect/>
          </a:stretch>
        </p:blipFill>
        <p:spPr>
          <a:xfrm>
            <a:off x="10501312" y="1"/>
            <a:ext cx="1690688" cy="1690688"/>
          </a:xfrm>
          <a:prstGeom prst="rect">
            <a:avLst/>
          </a:prstGeom>
        </p:spPr>
      </p:pic>
    </p:spTree>
    <p:extLst>
      <p:ext uri="{BB962C8B-B14F-4D97-AF65-F5344CB8AC3E}">
        <p14:creationId xmlns:p14="http://schemas.microsoft.com/office/powerpoint/2010/main" val="97268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B596CA-6579-459E-890F-B08F253ECC84}"/>
              </a:ext>
            </a:extLst>
          </p:cNvPr>
          <p:cNvSpPr>
            <a:spLocks noGrp="1"/>
          </p:cNvSpPr>
          <p:nvPr>
            <p:ph type="title"/>
          </p:nvPr>
        </p:nvSpPr>
        <p:spPr/>
        <p:txBody>
          <a:bodyPr/>
          <a:lstStyle/>
          <a:p>
            <a:r>
              <a:rPr lang="nl-NL" b="1" dirty="0"/>
              <a:t>Wie gaat jou helpen op het vwo!</a:t>
            </a:r>
          </a:p>
        </p:txBody>
      </p:sp>
      <p:sp>
        <p:nvSpPr>
          <p:cNvPr id="3" name="Tijdelijke aanduiding voor inhoud 2">
            <a:extLst>
              <a:ext uri="{FF2B5EF4-FFF2-40B4-BE49-F238E27FC236}">
                <a16:creationId xmlns:a16="http://schemas.microsoft.com/office/drawing/2014/main" id="{1D0B9B74-D435-4F22-86F8-673475D3D2FF}"/>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nl-NL" dirty="0">
                <a:solidFill>
                  <a:schemeClr val="bg1">
                    <a:lumMod val="75000"/>
                  </a:schemeClr>
                </a:solidFill>
              </a:rPr>
              <a:t>JIJ ZELF. Iedereen om je heen kan je helpen, maar je zult het toch vooral zelf moeten doen. </a:t>
            </a:r>
          </a:p>
          <a:p>
            <a:pPr marL="514350" indent="-514350">
              <a:buFont typeface="+mj-lt"/>
              <a:buAutoNum type="arabicPeriod"/>
            </a:pPr>
            <a:r>
              <a:rPr lang="nl-NL" dirty="0">
                <a:solidFill>
                  <a:schemeClr val="bg1">
                    <a:lumMod val="75000"/>
                  </a:schemeClr>
                </a:solidFill>
                <a:cs typeface="Calibri"/>
              </a:rPr>
              <a:t>Je ouders (verzorgers) zijn belangrijk in het mogelijk maken dat je thuis goed kunt werken</a:t>
            </a:r>
            <a:endParaRPr lang="nl-NL" sz="900" dirty="0">
              <a:solidFill>
                <a:schemeClr val="bg1">
                  <a:lumMod val="75000"/>
                </a:schemeClr>
              </a:solidFill>
            </a:endParaRPr>
          </a:p>
          <a:p>
            <a:pPr marL="514350" indent="-514350">
              <a:buFont typeface="+mj-lt"/>
              <a:buAutoNum type="arabicPeriod"/>
            </a:pPr>
            <a:r>
              <a:rPr lang="nl-NL" b="1" dirty="0"/>
              <a:t>Je mentor</a:t>
            </a:r>
            <a:r>
              <a:rPr lang="nl-NL" dirty="0"/>
              <a:t>. Als je tegen bepaalde zaken aan loopt, kun je het bespreken met je mentor, dit is je eerste aanspreekpunt. Deze zal je waar mogelijk helpen en in de goede richting sturen. </a:t>
            </a:r>
          </a:p>
          <a:p>
            <a:pPr marL="514350" indent="-514350">
              <a:buFont typeface="+mj-lt"/>
              <a:buAutoNum type="arabicPeriod"/>
            </a:pPr>
            <a:r>
              <a:rPr lang="nl-NL" dirty="0">
                <a:solidFill>
                  <a:schemeClr val="bg1">
                    <a:lumMod val="75000"/>
                  </a:schemeClr>
                </a:solidFill>
              </a:rPr>
              <a:t>Je vakdocenten</a:t>
            </a:r>
          </a:p>
          <a:p>
            <a:pPr marL="514350" indent="-514350">
              <a:buFont typeface="+mj-lt"/>
              <a:buAutoNum type="arabicPeriod"/>
            </a:pPr>
            <a:endParaRPr lang="nl-NL" sz="900" dirty="0"/>
          </a:p>
          <a:p>
            <a:pPr marL="514350" indent="-514350">
              <a:buFont typeface="+mj-lt"/>
              <a:buAutoNum type="arabicPeriod"/>
            </a:pPr>
            <a:r>
              <a:rPr lang="nl-NL" dirty="0">
                <a:solidFill>
                  <a:schemeClr val="bg1"/>
                </a:solidFill>
              </a:rPr>
              <a:t>af.</a:t>
            </a:r>
            <a:endParaRPr lang="nl-NL" dirty="0">
              <a:solidFill>
                <a:schemeClr val="bg1"/>
              </a:solidFill>
              <a:cs typeface="Calibri"/>
            </a:endParaRPr>
          </a:p>
        </p:txBody>
      </p:sp>
      <p:pic>
        <p:nvPicPr>
          <p:cNvPr id="5" name="Afbeelding 4">
            <a:extLst>
              <a:ext uri="{FF2B5EF4-FFF2-40B4-BE49-F238E27FC236}">
                <a16:creationId xmlns:a16="http://schemas.microsoft.com/office/drawing/2014/main" id="{9CCC0196-38C8-4AD4-8C5A-652A3E2B4662}"/>
              </a:ext>
            </a:extLst>
          </p:cNvPr>
          <p:cNvPicPr>
            <a:picLocks noChangeAspect="1"/>
          </p:cNvPicPr>
          <p:nvPr/>
        </p:nvPicPr>
        <p:blipFill>
          <a:blip r:embed="rId2"/>
          <a:stretch>
            <a:fillRect/>
          </a:stretch>
        </p:blipFill>
        <p:spPr>
          <a:xfrm>
            <a:off x="10501312" y="1"/>
            <a:ext cx="1690688" cy="1690688"/>
          </a:xfrm>
          <a:prstGeom prst="rect">
            <a:avLst/>
          </a:prstGeom>
        </p:spPr>
      </p:pic>
    </p:spTree>
    <p:extLst>
      <p:ext uri="{BB962C8B-B14F-4D97-AF65-F5344CB8AC3E}">
        <p14:creationId xmlns:p14="http://schemas.microsoft.com/office/powerpoint/2010/main" val="1220727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547690-10ED-4DBE-9181-3B5CD0BCD53F}"/>
              </a:ext>
            </a:extLst>
          </p:cNvPr>
          <p:cNvSpPr>
            <a:spLocks noGrp="1"/>
          </p:cNvSpPr>
          <p:nvPr>
            <p:ph type="title"/>
          </p:nvPr>
        </p:nvSpPr>
        <p:spPr/>
        <p:txBody>
          <a:bodyPr/>
          <a:lstStyle/>
          <a:p>
            <a:r>
              <a:rPr lang="nl-NL" b="1"/>
              <a:t>Je mentor</a:t>
            </a:r>
          </a:p>
        </p:txBody>
      </p:sp>
      <p:pic>
        <p:nvPicPr>
          <p:cNvPr id="5" name="Afbeelding 4">
            <a:extLst>
              <a:ext uri="{FF2B5EF4-FFF2-40B4-BE49-F238E27FC236}">
                <a16:creationId xmlns:a16="http://schemas.microsoft.com/office/drawing/2014/main" id="{BE7766D1-EE28-4061-8F5F-100FA95EDE5E}"/>
              </a:ext>
            </a:extLst>
          </p:cNvPr>
          <p:cNvPicPr>
            <a:picLocks noChangeAspect="1"/>
          </p:cNvPicPr>
          <p:nvPr/>
        </p:nvPicPr>
        <p:blipFill>
          <a:blip r:embed="rId2"/>
          <a:stretch>
            <a:fillRect/>
          </a:stretch>
        </p:blipFill>
        <p:spPr>
          <a:xfrm>
            <a:off x="10501312" y="1"/>
            <a:ext cx="1690688" cy="1690688"/>
          </a:xfrm>
          <a:prstGeom prst="rect">
            <a:avLst/>
          </a:prstGeom>
        </p:spPr>
      </p:pic>
      <p:pic>
        <p:nvPicPr>
          <p:cNvPr id="4" name="Picture 5">
            <a:extLst>
              <a:ext uri="{FF2B5EF4-FFF2-40B4-BE49-F238E27FC236}">
                <a16:creationId xmlns:a16="http://schemas.microsoft.com/office/drawing/2014/main" id="{9797AEF5-1EE0-5ED2-7EAD-76901F7CC1D0}"/>
              </a:ext>
            </a:extLst>
          </p:cNvPr>
          <p:cNvPicPr>
            <a:picLocks noChangeAspect="1"/>
          </p:cNvPicPr>
          <p:nvPr/>
        </p:nvPicPr>
        <p:blipFill>
          <a:blip r:embed="rId3"/>
          <a:stretch>
            <a:fillRect/>
          </a:stretch>
        </p:blipFill>
        <p:spPr>
          <a:xfrm>
            <a:off x="1581291" y="3819456"/>
            <a:ext cx="990600" cy="1485900"/>
          </a:xfrm>
          <a:prstGeom prst="rect">
            <a:avLst/>
          </a:prstGeom>
        </p:spPr>
      </p:pic>
      <p:sp>
        <p:nvSpPr>
          <p:cNvPr id="11" name="TextBox 10">
            <a:extLst>
              <a:ext uri="{FF2B5EF4-FFF2-40B4-BE49-F238E27FC236}">
                <a16:creationId xmlns:a16="http://schemas.microsoft.com/office/drawing/2014/main" id="{E566533D-B16A-DA44-31FC-0F53CA1E23DE}"/>
              </a:ext>
            </a:extLst>
          </p:cNvPr>
          <p:cNvSpPr txBox="1"/>
          <p:nvPr/>
        </p:nvSpPr>
        <p:spPr>
          <a:xfrm>
            <a:off x="1578430" y="5314119"/>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err="1">
                <a:solidFill>
                  <a:srgbClr val="201F1E"/>
                </a:solidFill>
                <a:cs typeface="Arial"/>
              </a:rPr>
              <a:t>Eliene</a:t>
            </a:r>
            <a:r>
              <a:rPr lang="en-US" sz="2400" dirty="0">
                <a:solidFill>
                  <a:srgbClr val="201F1E"/>
                </a:solidFill>
                <a:cs typeface="Arial"/>
              </a:rPr>
              <a:t> </a:t>
            </a:r>
            <a:r>
              <a:rPr lang="en-US" sz="2400" dirty="0" err="1">
                <a:solidFill>
                  <a:srgbClr val="201F1E"/>
                </a:solidFill>
                <a:cs typeface="Arial"/>
              </a:rPr>
              <a:t>Verwijlen</a:t>
            </a:r>
            <a:r>
              <a:rPr lang="en-US" sz="2400" dirty="0">
                <a:solidFill>
                  <a:srgbClr val="201F1E"/>
                </a:solidFill>
                <a:cs typeface="Arial"/>
              </a:rPr>
              <a:t> </a:t>
            </a:r>
            <a:r>
              <a:rPr lang="en-US" sz="2400" dirty="0">
                <a:cs typeface="Arial"/>
              </a:rPr>
              <a:t>​</a:t>
            </a:r>
            <a:endParaRPr lang="en-US" sz="2400" dirty="0"/>
          </a:p>
        </p:txBody>
      </p:sp>
      <p:sp>
        <p:nvSpPr>
          <p:cNvPr id="12" name="TextBox 11">
            <a:extLst>
              <a:ext uri="{FF2B5EF4-FFF2-40B4-BE49-F238E27FC236}">
                <a16:creationId xmlns:a16="http://schemas.microsoft.com/office/drawing/2014/main" id="{81742157-DF15-D3E5-6277-5294CB0C388E}"/>
              </a:ext>
            </a:extLst>
          </p:cNvPr>
          <p:cNvSpPr txBox="1"/>
          <p:nvPr/>
        </p:nvSpPr>
        <p:spPr>
          <a:xfrm>
            <a:off x="1578643" y="3100253"/>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201F1E"/>
                </a:solidFill>
              </a:rPr>
              <a:t>Laurie Heinen</a:t>
            </a:r>
            <a:endParaRPr lang="en-US" sz="2400" dirty="0"/>
          </a:p>
        </p:txBody>
      </p:sp>
      <p:sp>
        <p:nvSpPr>
          <p:cNvPr id="13" name="TextBox 12">
            <a:extLst>
              <a:ext uri="{FF2B5EF4-FFF2-40B4-BE49-F238E27FC236}">
                <a16:creationId xmlns:a16="http://schemas.microsoft.com/office/drawing/2014/main" id="{32F9E18A-0CA9-DEBD-8D91-31E4F9E2D6A7}"/>
              </a:ext>
            </a:extLst>
          </p:cNvPr>
          <p:cNvSpPr txBox="1"/>
          <p:nvPr/>
        </p:nvSpPr>
        <p:spPr>
          <a:xfrm>
            <a:off x="7723331" y="3089812"/>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err="1">
                <a:solidFill>
                  <a:srgbClr val="201F1E"/>
                </a:solidFill>
                <a:cs typeface="Arial"/>
              </a:rPr>
              <a:t>Martijn</a:t>
            </a:r>
            <a:r>
              <a:rPr lang="en-US" sz="2400" dirty="0">
                <a:solidFill>
                  <a:srgbClr val="201F1E"/>
                </a:solidFill>
                <a:cs typeface="Arial"/>
              </a:rPr>
              <a:t> </a:t>
            </a:r>
            <a:r>
              <a:rPr lang="en-US" sz="2400" dirty="0" err="1">
                <a:solidFill>
                  <a:srgbClr val="201F1E"/>
                </a:solidFill>
                <a:cs typeface="Arial"/>
              </a:rPr>
              <a:t>Vermast</a:t>
            </a:r>
            <a:endParaRPr lang="en-US" sz="2400" dirty="0"/>
          </a:p>
        </p:txBody>
      </p:sp>
      <p:sp>
        <p:nvSpPr>
          <p:cNvPr id="14" name="TextBox 13">
            <a:extLst>
              <a:ext uri="{FF2B5EF4-FFF2-40B4-BE49-F238E27FC236}">
                <a16:creationId xmlns:a16="http://schemas.microsoft.com/office/drawing/2014/main" id="{BE9A3F7B-22C5-B2D9-F22A-172ED749FD98}"/>
              </a:ext>
            </a:extLst>
          </p:cNvPr>
          <p:cNvSpPr txBox="1"/>
          <p:nvPr/>
        </p:nvSpPr>
        <p:spPr>
          <a:xfrm>
            <a:off x="4723559" y="5358629"/>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201F1E"/>
                </a:solidFill>
                <a:cs typeface="Arial"/>
              </a:rPr>
              <a:t>Jan-Willem </a:t>
            </a:r>
            <a:r>
              <a:rPr lang="en-US" sz="2400" dirty="0" err="1">
                <a:solidFill>
                  <a:srgbClr val="201F1E"/>
                </a:solidFill>
                <a:cs typeface="Arial"/>
              </a:rPr>
              <a:t>Wellen</a:t>
            </a:r>
            <a:endParaRPr lang="en-US" sz="2400" dirty="0"/>
          </a:p>
        </p:txBody>
      </p:sp>
      <p:sp>
        <p:nvSpPr>
          <p:cNvPr id="15" name="TextBox 14">
            <a:extLst>
              <a:ext uri="{FF2B5EF4-FFF2-40B4-BE49-F238E27FC236}">
                <a16:creationId xmlns:a16="http://schemas.microsoft.com/office/drawing/2014/main" id="{8F537B72-1F3B-0375-5A61-F2E7A1363653}"/>
              </a:ext>
            </a:extLst>
          </p:cNvPr>
          <p:cNvSpPr txBox="1"/>
          <p:nvPr/>
        </p:nvSpPr>
        <p:spPr>
          <a:xfrm>
            <a:off x="4702316" y="3106079"/>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201F1E"/>
                </a:solidFill>
              </a:rPr>
              <a:t>Margot Reijnders</a:t>
            </a:r>
            <a:endParaRPr lang="en-US" sz="2400" dirty="0"/>
          </a:p>
        </p:txBody>
      </p:sp>
      <p:sp>
        <p:nvSpPr>
          <p:cNvPr id="16" name="TextBox 15">
            <a:extLst>
              <a:ext uri="{FF2B5EF4-FFF2-40B4-BE49-F238E27FC236}">
                <a16:creationId xmlns:a16="http://schemas.microsoft.com/office/drawing/2014/main" id="{0D2D9E7A-39F9-4FEE-35AB-2E676052B8E5}"/>
              </a:ext>
            </a:extLst>
          </p:cNvPr>
          <p:cNvSpPr txBox="1"/>
          <p:nvPr/>
        </p:nvSpPr>
        <p:spPr>
          <a:xfrm>
            <a:off x="7695359" y="5325003"/>
            <a:ext cx="349515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201F1E"/>
                </a:solidFill>
                <a:cs typeface="Arial"/>
              </a:rPr>
              <a:t>Noud van de Wetering</a:t>
            </a:r>
            <a:endParaRPr lang="en-US" sz="2400" dirty="0"/>
          </a:p>
        </p:txBody>
      </p:sp>
      <p:pic>
        <p:nvPicPr>
          <p:cNvPr id="18" name="Afbeelding 17">
            <a:extLst>
              <a:ext uri="{FF2B5EF4-FFF2-40B4-BE49-F238E27FC236}">
                <a16:creationId xmlns:a16="http://schemas.microsoft.com/office/drawing/2014/main" id="{536A6122-8671-FF90-9C2B-9577E45216E7}"/>
              </a:ext>
            </a:extLst>
          </p:cNvPr>
          <p:cNvPicPr>
            <a:picLocks noChangeAspect="1"/>
          </p:cNvPicPr>
          <p:nvPr/>
        </p:nvPicPr>
        <p:blipFill>
          <a:blip r:embed="rId4"/>
          <a:stretch>
            <a:fillRect/>
          </a:stretch>
        </p:blipFill>
        <p:spPr>
          <a:xfrm>
            <a:off x="7695359" y="1609787"/>
            <a:ext cx="990600" cy="1485900"/>
          </a:xfrm>
          <a:prstGeom prst="rect">
            <a:avLst/>
          </a:prstGeom>
        </p:spPr>
      </p:pic>
      <p:pic>
        <p:nvPicPr>
          <p:cNvPr id="19" name="Afbeelding 18">
            <a:extLst>
              <a:ext uri="{FF2B5EF4-FFF2-40B4-BE49-F238E27FC236}">
                <a16:creationId xmlns:a16="http://schemas.microsoft.com/office/drawing/2014/main" id="{EE362534-9C24-CA3C-4A55-B26527F462CA}"/>
              </a:ext>
            </a:extLst>
          </p:cNvPr>
          <p:cNvPicPr>
            <a:picLocks noChangeAspect="1"/>
          </p:cNvPicPr>
          <p:nvPr/>
        </p:nvPicPr>
        <p:blipFill>
          <a:blip r:embed="rId5"/>
          <a:stretch>
            <a:fillRect/>
          </a:stretch>
        </p:blipFill>
        <p:spPr>
          <a:xfrm>
            <a:off x="1581291" y="1609787"/>
            <a:ext cx="990600" cy="1485900"/>
          </a:xfrm>
          <a:prstGeom prst="rect">
            <a:avLst/>
          </a:prstGeom>
        </p:spPr>
      </p:pic>
      <p:pic>
        <p:nvPicPr>
          <p:cNvPr id="20" name="Afbeelding 19">
            <a:extLst>
              <a:ext uri="{FF2B5EF4-FFF2-40B4-BE49-F238E27FC236}">
                <a16:creationId xmlns:a16="http://schemas.microsoft.com/office/drawing/2014/main" id="{110C9D59-284B-8B60-33B6-99A7B845B551}"/>
              </a:ext>
            </a:extLst>
          </p:cNvPr>
          <p:cNvPicPr>
            <a:picLocks noChangeAspect="1"/>
          </p:cNvPicPr>
          <p:nvPr/>
        </p:nvPicPr>
        <p:blipFill>
          <a:blip r:embed="rId6"/>
          <a:stretch>
            <a:fillRect/>
          </a:stretch>
        </p:blipFill>
        <p:spPr>
          <a:xfrm>
            <a:off x="4704720" y="3862337"/>
            <a:ext cx="990600" cy="1485900"/>
          </a:xfrm>
          <a:prstGeom prst="rect">
            <a:avLst/>
          </a:prstGeom>
        </p:spPr>
      </p:pic>
      <p:pic>
        <p:nvPicPr>
          <p:cNvPr id="21" name="Afbeelding 20">
            <a:extLst>
              <a:ext uri="{FF2B5EF4-FFF2-40B4-BE49-F238E27FC236}">
                <a16:creationId xmlns:a16="http://schemas.microsoft.com/office/drawing/2014/main" id="{96D9F492-EF33-ABB8-4465-82A2A0EAD180}"/>
              </a:ext>
            </a:extLst>
          </p:cNvPr>
          <p:cNvPicPr>
            <a:picLocks noChangeAspect="1"/>
          </p:cNvPicPr>
          <p:nvPr/>
        </p:nvPicPr>
        <p:blipFill>
          <a:blip r:embed="rId7"/>
          <a:stretch>
            <a:fillRect/>
          </a:stretch>
        </p:blipFill>
        <p:spPr>
          <a:xfrm>
            <a:off x="4701519" y="1609787"/>
            <a:ext cx="990600" cy="1485900"/>
          </a:xfrm>
          <a:prstGeom prst="rect">
            <a:avLst/>
          </a:prstGeom>
        </p:spPr>
      </p:pic>
      <p:pic>
        <p:nvPicPr>
          <p:cNvPr id="22" name="Afbeelding 21">
            <a:extLst>
              <a:ext uri="{FF2B5EF4-FFF2-40B4-BE49-F238E27FC236}">
                <a16:creationId xmlns:a16="http://schemas.microsoft.com/office/drawing/2014/main" id="{74C9C172-D619-FA6F-745D-0C622E6EAABD}"/>
              </a:ext>
            </a:extLst>
          </p:cNvPr>
          <p:cNvPicPr>
            <a:picLocks noChangeAspect="1"/>
          </p:cNvPicPr>
          <p:nvPr/>
        </p:nvPicPr>
        <p:blipFill>
          <a:blip r:embed="rId8"/>
          <a:stretch>
            <a:fillRect/>
          </a:stretch>
        </p:blipFill>
        <p:spPr>
          <a:xfrm>
            <a:off x="7679449" y="3819455"/>
            <a:ext cx="990600" cy="1485900"/>
          </a:xfrm>
          <a:prstGeom prst="rect">
            <a:avLst/>
          </a:prstGeom>
        </p:spPr>
      </p:pic>
    </p:spTree>
    <p:extLst>
      <p:ext uri="{BB962C8B-B14F-4D97-AF65-F5344CB8AC3E}">
        <p14:creationId xmlns:p14="http://schemas.microsoft.com/office/powerpoint/2010/main" val="2016401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4742BF-407F-4B67-852A-83951EE53F43}"/>
              </a:ext>
            </a:extLst>
          </p:cNvPr>
          <p:cNvSpPr>
            <a:spLocks noGrp="1"/>
          </p:cNvSpPr>
          <p:nvPr>
            <p:ph type="title"/>
          </p:nvPr>
        </p:nvSpPr>
        <p:spPr/>
        <p:txBody>
          <a:bodyPr/>
          <a:lstStyle/>
          <a:p>
            <a:r>
              <a:rPr lang="nl-NL" b="1"/>
              <a:t>Je mentor</a:t>
            </a:r>
            <a:endParaRPr lang="en-US"/>
          </a:p>
        </p:txBody>
      </p:sp>
      <p:sp>
        <p:nvSpPr>
          <p:cNvPr id="3" name="Tijdelijke aanduiding voor inhoud 2">
            <a:extLst>
              <a:ext uri="{FF2B5EF4-FFF2-40B4-BE49-F238E27FC236}">
                <a16:creationId xmlns:a16="http://schemas.microsoft.com/office/drawing/2014/main" id="{FAAB8BD3-B9DE-42F4-A230-B4BCB1768762}"/>
              </a:ext>
            </a:extLst>
          </p:cNvPr>
          <p:cNvSpPr>
            <a:spLocks noGrp="1"/>
          </p:cNvSpPr>
          <p:nvPr>
            <p:ph idx="1"/>
          </p:nvPr>
        </p:nvSpPr>
        <p:spPr/>
        <p:txBody>
          <a:bodyPr vert="horz" lIns="91440" tIns="45720" rIns="91440" bIns="45720" rtlCol="0" anchor="t">
            <a:normAutofit fontScale="92500" lnSpcReduction="20000"/>
          </a:bodyPr>
          <a:lstStyle/>
          <a:p>
            <a:r>
              <a:rPr lang="nl-NL" dirty="0">
                <a:cs typeface="Calibri"/>
              </a:rPr>
              <a:t>Direct na deze bijeenkomst heb je met je mentor </a:t>
            </a:r>
            <a:r>
              <a:rPr lang="nl-NL" b="1" dirty="0">
                <a:cs typeface="Calibri"/>
              </a:rPr>
              <a:t>een eerste korte kennismaking</a:t>
            </a:r>
            <a:r>
              <a:rPr lang="nl-NL" dirty="0">
                <a:cs typeface="Calibri"/>
              </a:rPr>
              <a:t>, waarin zijn/haar manier van werken wordt toegelicht. De mentor zal voor alle doorstromers in jouw mentorgroep een moment in de week plannen voor zaken waar jullie specifiek als doorstromers tegenaan lopen. </a:t>
            </a:r>
          </a:p>
          <a:p>
            <a:r>
              <a:rPr lang="nl-NL" dirty="0"/>
              <a:t>Plan vandaag met je mentor een moment voor een </a:t>
            </a:r>
            <a:r>
              <a:rPr lang="nl-NL" b="1" dirty="0"/>
              <a:t>1</a:t>
            </a:r>
            <a:r>
              <a:rPr lang="nl-NL" b="1" baseline="30000" dirty="0"/>
              <a:t>e</a:t>
            </a:r>
            <a:r>
              <a:rPr lang="nl-NL" b="1" dirty="0"/>
              <a:t> face-</a:t>
            </a:r>
            <a:r>
              <a:rPr lang="nl-NL" b="1" dirty="0" err="1"/>
              <a:t>to</a:t>
            </a:r>
            <a:r>
              <a:rPr lang="nl-NL" b="1" dirty="0"/>
              <a:t>-face gesprek</a:t>
            </a:r>
            <a:r>
              <a:rPr lang="nl-NL" dirty="0"/>
              <a:t>. Kennismaking met de rest van je mentorgroep vindt morgen plaats tijdens de mentoractiviteit.</a:t>
            </a:r>
            <a:endParaRPr lang="nl-NL" dirty="0">
              <a:cs typeface="Calibri"/>
            </a:endParaRPr>
          </a:p>
          <a:p>
            <a:r>
              <a:rPr lang="nl-NL" dirty="0">
                <a:cs typeface="Calibri"/>
              </a:rPr>
              <a:t>Als </a:t>
            </a:r>
            <a:r>
              <a:rPr lang="nl-NL" b="1" dirty="0">
                <a:cs typeface="Calibri"/>
              </a:rPr>
              <a:t>extra ondersteuning</a:t>
            </a:r>
            <a:r>
              <a:rPr lang="nl-NL" dirty="0">
                <a:cs typeface="Calibri"/>
              </a:rPr>
              <a:t> ga je </a:t>
            </a:r>
            <a:r>
              <a:rPr lang="nl-NL" b="1" dirty="0">
                <a:cs typeface="Calibri"/>
              </a:rPr>
              <a:t>maatwerkuren</a:t>
            </a:r>
            <a:r>
              <a:rPr lang="nl-NL" dirty="0">
                <a:cs typeface="Calibri"/>
              </a:rPr>
              <a:t> volgen voor je nieuwe/nieuwste vak of voor 1 van de vakken waarvoor inhaalwerk nodig is. Als je denkt dat je </a:t>
            </a:r>
            <a:r>
              <a:rPr lang="nl-NL" b="1" dirty="0">
                <a:cs typeface="Calibri"/>
              </a:rPr>
              <a:t>dit ook nodig hebt</a:t>
            </a:r>
            <a:r>
              <a:rPr lang="nl-NL" dirty="0">
                <a:cs typeface="Calibri"/>
              </a:rPr>
              <a:t> voor andere vakken, bijvoorbeeld kernvakken, maak je dit kenbaar bij je mentor. Die kan kijken wat er mogelijk is. </a:t>
            </a:r>
            <a:r>
              <a:rPr lang="nl-NL" b="1" dirty="0">
                <a:cs typeface="Calibri"/>
              </a:rPr>
              <a:t>Ook dit spreek je zo meteen met je mentor af.</a:t>
            </a:r>
          </a:p>
        </p:txBody>
      </p:sp>
      <p:pic>
        <p:nvPicPr>
          <p:cNvPr id="5" name="Afbeelding 4">
            <a:extLst>
              <a:ext uri="{FF2B5EF4-FFF2-40B4-BE49-F238E27FC236}">
                <a16:creationId xmlns:a16="http://schemas.microsoft.com/office/drawing/2014/main" id="{650BAA96-4144-4D83-B1C4-806816AABE35}"/>
              </a:ext>
            </a:extLst>
          </p:cNvPr>
          <p:cNvPicPr>
            <a:picLocks noChangeAspect="1"/>
          </p:cNvPicPr>
          <p:nvPr/>
        </p:nvPicPr>
        <p:blipFill>
          <a:blip r:embed="rId2"/>
          <a:stretch>
            <a:fillRect/>
          </a:stretch>
        </p:blipFill>
        <p:spPr>
          <a:xfrm>
            <a:off x="10501312" y="1"/>
            <a:ext cx="1690688" cy="1690688"/>
          </a:xfrm>
          <a:prstGeom prst="rect">
            <a:avLst/>
          </a:prstGeom>
        </p:spPr>
      </p:pic>
    </p:spTree>
    <p:extLst>
      <p:ext uri="{BB962C8B-B14F-4D97-AF65-F5344CB8AC3E}">
        <p14:creationId xmlns:p14="http://schemas.microsoft.com/office/powerpoint/2010/main" val="346700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746875-9EE1-4435-8688-DEC0226E17F9}"/>
              </a:ext>
            </a:extLst>
          </p:cNvPr>
          <p:cNvSpPr>
            <a:spLocks noGrp="1"/>
          </p:cNvSpPr>
          <p:nvPr>
            <p:ph type="title"/>
          </p:nvPr>
        </p:nvSpPr>
        <p:spPr/>
        <p:txBody>
          <a:bodyPr/>
          <a:lstStyle/>
          <a:p>
            <a:r>
              <a:rPr lang="nl-NL" b="1" dirty="0"/>
              <a:t>Vakken waarvoor inhaalwerk nodig is</a:t>
            </a:r>
          </a:p>
        </p:txBody>
      </p:sp>
      <p:sp>
        <p:nvSpPr>
          <p:cNvPr id="3" name="Tijdelijke aanduiding voor inhoud 2">
            <a:extLst>
              <a:ext uri="{FF2B5EF4-FFF2-40B4-BE49-F238E27FC236}">
                <a16:creationId xmlns:a16="http://schemas.microsoft.com/office/drawing/2014/main" id="{8A068A48-1B9F-4EC6-8AC3-8635770F104F}"/>
              </a:ext>
            </a:extLst>
          </p:cNvPr>
          <p:cNvSpPr>
            <a:spLocks noGrp="1"/>
          </p:cNvSpPr>
          <p:nvPr>
            <p:ph idx="1"/>
          </p:nvPr>
        </p:nvSpPr>
        <p:spPr>
          <a:xfrm>
            <a:off x="838200" y="1613543"/>
            <a:ext cx="10953750" cy="4351338"/>
          </a:xfrm>
        </p:spPr>
        <p:txBody>
          <a:bodyPr vert="horz" lIns="91440" tIns="45720" rIns="91440" bIns="45720" rtlCol="0" anchor="t">
            <a:noAutofit/>
          </a:bodyPr>
          <a:lstStyle/>
          <a:p>
            <a:pPr marL="0" indent="0">
              <a:buNone/>
            </a:pPr>
            <a:r>
              <a:rPr lang="nl-NL" dirty="0">
                <a:ea typeface="Calibri" panose="020F0502020204030204" pitchFamily="34" charset="0"/>
              </a:rPr>
              <a:t>Je hebt je Havo succesvol afgerond en nu 5 vwo. Wat kun je verwachten?</a:t>
            </a:r>
          </a:p>
          <a:p>
            <a:pPr marL="0" indent="0">
              <a:buNone/>
            </a:pPr>
            <a:r>
              <a:rPr lang="nl-NL" dirty="0">
                <a:ea typeface="Calibri" panose="020F0502020204030204" pitchFamily="34" charset="0"/>
              </a:rPr>
              <a:t>  </a:t>
            </a:r>
            <a:endParaRPr lang="nl-NL" dirty="0">
              <a:cs typeface="Calibri"/>
            </a:endParaRPr>
          </a:p>
          <a:p>
            <a:r>
              <a:rPr lang="nl-NL" dirty="0">
                <a:ea typeface="Calibri" panose="020F0502020204030204" pitchFamily="34" charset="0"/>
              </a:rPr>
              <a:t>Je hebt een goede basiskennis vanuit de havo om mee te starten.</a:t>
            </a:r>
          </a:p>
          <a:p>
            <a:r>
              <a:rPr lang="nl-NL" dirty="0">
                <a:ea typeface="Calibri" panose="020F0502020204030204" pitchFamily="34" charset="0"/>
              </a:rPr>
              <a:t>Er komt voor de meesten een </a:t>
            </a:r>
            <a:r>
              <a:rPr lang="nl-NL" b="1" dirty="0">
                <a:ea typeface="Calibri" panose="020F0502020204030204" pitchFamily="34" charset="0"/>
              </a:rPr>
              <a:t>extra vak</a:t>
            </a:r>
            <a:r>
              <a:rPr lang="nl-NL" dirty="0">
                <a:ea typeface="Calibri" panose="020F0502020204030204" pitchFamily="34" charset="0"/>
              </a:rPr>
              <a:t> bij en voor sommige vakken zijn er onderdelen die niet eerder op de havo zijn gedaan, maar wel op 4 vwo. </a:t>
            </a:r>
            <a:r>
              <a:rPr lang="nl-NL" u="sng" dirty="0">
                <a:ea typeface="Calibri" panose="020F0502020204030204" pitchFamily="34" charset="0"/>
              </a:rPr>
              <a:t>Dit moet je zo snel mogelijk zelfstandig inhalen</a:t>
            </a:r>
            <a:r>
              <a:rPr lang="nl-NL" dirty="0">
                <a:ea typeface="Calibri" panose="020F0502020204030204" pitchFamily="34" charset="0"/>
              </a:rPr>
              <a:t>.</a:t>
            </a:r>
          </a:p>
          <a:p>
            <a:r>
              <a:rPr lang="nl-NL" dirty="0">
                <a:ea typeface="Calibri" panose="020F0502020204030204" pitchFamily="34" charset="0"/>
              </a:rPr>
              <a:t>In het begin kan het erop lijken alsof je niet veel hoeft te doen in de lessen, omdat veel onderwerpen al op de havo besproken zijn. </a:t>
            </a:r>
            <a:endParaRPr lang="nl-NL" i="1" dirty="0">
              <a:ea typeface="Calibri" panose="020F0502020204030204" pitchFamily="34" charset="0"/>
            </a:endParaRPr>
          </a:p>
          <a:p>
            <a:r>
              <a:rPr lang="nl-NL" b="1" dirty="0">
                <a:ea typeface="Calibri" panose="020F0502020204030204" pitchFamily="34" charset="0"/>
              </a:rPr>
              <a:t>Al vrij snel vindt er een verdieping van de startkennis plaats en als je dan niet bij bent met de lesstof dan kan het erg lastig worden.</a:t>
            </a:r>
            <a:endParaRPr lang="nl-NL" b="1" dirty="0">
              <a:ea typeface="Calibri" panose="020F0502020204030204" pitchFamily="34" charset="0"/>
              <a:cs typeface="Calibri"/>
            </a:endParaRPr>
          </a:p>
          <a:p>
            <a:pPr marL="0" indent="0">
              <a:buNone/>
            </a:pPr>
            <a:endParaRPr lang="nl-NL" dirty="0">
              <a:ea typeface="Calibri" panose="020F0502020204030204" pitchFamily="34" charset="0"/>
            </a:endParaRPr>
          </a:p>
        </p:txBody>
      </p:sp>
      <p:pic>
        <p:nvPicPr>
          <p:cNvPr id="5" name="Afbeelding 4">
            <a:extLst>
              <a:ext uri="{FF2B5EF4-FFF2-40B4-BE49-F238E27FC236}">
                <a16:creationId xmlns:a16="http://schemas.microsoft.com/office/drawing/2014/main" id="{40D2024C-9654-4548-9F09-EF626CBC5784}"/>
              </a:ext>
            </a:extLst>
          </p:cNvPr>
          <p:cNvPicPr>
            <a:picLocks noChangeAspect="1"/>
          </p:cNvPicPr>
          <p:nvPr/>
        </p:nvPicPr>
        <p:blipFill>
          <a:blip r:embed="rId2"/>
          <a:stretch>
            <a:fillRect/>
          </a:stretch>
        </p:blipFill>
        <p:spPr>
          <a:xfrm>
            <a:off x="10501312" y="1"/>
            <a:ext cx="1690688" cy="1690688"/>
          </a:xfrm>
          <a:prstGeom prst="rect">
            <a:avLst/>
          </a:prstGeom>
        </p:spPr>
      </p:pic>
      <p:pic>
        <p:nvPicPr>
          <p:cNvPr id="6" name="Afbeelding 5">
            <a:extLst>
              <a:ext uri="{FF2B5EF4-FFF2-40B4-BE49-F238E27FC236}">
                <a16:creationId xmlns:a16="http://schemas.microsoft.com/office/drawing/2014/main" id="{B09C1379-1C25-77BC-4F08-B1014C8210CB}"/>
              </a:ext>
            </a:extLst>
          </p:cNvPr>
          <p:cNvPicPr>
            <a:picLocks noChangeAspect="1"/>
          </p:cNvPicPr>
          <p:nvPr/>
        </p:nvPicPr>
        <p:blipFill>
          <a:blip r:embed="rId3"/>
          <a:stretch>
            <a:fillRect/>
          </a:stretch>
        </p:blipFill>
        <p:spPr>
          <a:xfrm>
            <a:off x="563385" y="1690687"/>
            <a:ext cx="11223203" cy="4492399"/>
          </a:xfrm>
          <a:prstGeom prst="rect">
            <a:avLst/>
          </a:prstGeom>
        </p:spPr>
      </p:pic>
    </p:spTree>
    <p:extLst>
      <p:ext uri="{BB962C8B-B14F-4D97-AF65-F5344CB8AC3E}">
        <p14:creationId xmlns:p14="http://schemas.microsoft.com/office/powerpoint/2010/main" val="1399317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B596CA-6579-459E-890F-B08F253ECC84}"/>
              </a:ext>
            </a:extLst>
          </p:cNvPr>
          <p:cNvSpPr>
            <a:spLocks noGrp="1"/>
          </p:cNvSpPr>
          <p:nvPr>
            <p:ph type="title"/>
          </p:nvPr>
        </p:nvSpPr>
        <p:spPr/>
        <p:txBody>
          <a:bodyPr/>
          <a:lstStyle/>
          <a:p>
            <a:r>
              <a:rPr lang="nl-NL" b="1"/>
              <a:t>Van harte welkom op het vwo!</a:t>
            </a:r>
          </a:p>
        </p:txBody>
      </p:sp>
      <p:sp>
        <p:nvSpPr>
          <p:cNvPr id="3" name="Tijdelijke aanduiding voor inhoud 2">
            <a:extLst>
              <a:ext uri="{FF2B5EF4-FFF2-40B4-BE49-F238E27FC236}">
                <a16:creationId xmlns:a16="http://schemas.microsoft.com/office/drawing/2014/main" id="{1D0B9B74-D435-4F22-86F8-673475D3D2FF}"/>
              </a:ext>
            </a:extLst>
          </p:cNvPr>
          <p:cNvSpPr>
            <a:spLocks noGrp="1"/>
          </p:cNvSpPr>
          <p:nvPr>
            <p:ph idx="1"/>
          </p:nvPr>
        </p:nvSpPr>
        <p:spPr>
          <a:xfrm>
            <a:off x="838200" y="1825625"/>
            <a:ext cx="10515600" cy="4667250"/>
          </a:xfrm>
        </p:spPr>
        <p:txBody>
          <a:bodyPr vert="horz" lIns="91440" tIns="45720" rIns="91440" bIns="45720" rtlCol="0" anchor="t">
            <a:noAutofit/>
          </a:bodyPr>
          <a:lstStyle/>
          <a:p>
            <a:r>
              <a:rPr lang="nl-NL" dirty="0"/>
              <a:t>Nog twee jaar erbij. Waarom doe je dat?</a:t>
            </a:r>
          </a:p>
          <a:p>
            <a:pPr lvl="1"/>
            <a:r>
              <a:rPr lang="nl-NL" sz="2800" dirty="0"/>
              <a:t>Voor je vervolgopleiding heb je een vwo diploma nodig.</a:t>
            </a:r>
            <a:endParaRPr lang="nl-NL" sz="2800" dirty="0">
              <a:cs typeface="Calibri"/>
            </a:endParaRPr>
          </a:p>
          <a:p>
            <a:pPr lvl="1"/>
            <a:r>
              <a:rPr lang="nl-NL" sz="2800" dirty="0"/>
              <a:t>Je weet nog niet wat je wilt en zo heb je straks meer te kiezen. </a:t>
            </a:r>
          </a:p>
          <a:p>
            <a:pPr lvl="1"/>
            <a:r>
              <a:rPr lang="nl-NL" sz="2800" dirty="0"/>
              <a:t>Wij willen je graag helpen om </a:t>
            </a:r>
            <a:r>
              <a:rPr lang="nl-NL" sz="2800" b="1" dirty="0"/>
              <a:t>jouw</a:t>
            </a:r>
            <a:r>
              <a:rPr lang="nl-NL" sz="2800" dirty="0"/>
              <a:t> keuze te laten slagen.</a:t>
            </a:r>
            <a:endParaRPr lang="nl-NL" sz="2800" dirty="0">
              <a:cs typeface="Calibri"/>
            </a:endParaRPr>
          </a:p>
          <a:p>
            <a:pPr marL="0" indent="0">
              <a:buNone/>
            </a:pPr>
            <a:endParaRPr lang="nl-NL" sz="800" dirty="0"/>
          </a:p>
          <a:p>
            <a:r>
              <a:rPr lang="nl-NL" dirty="0"/>
              <a:t>Vandaag:</a:t>
            </a:r>
            <a:endParaRPr lang="nl-NL" dirty="0">
              <a:cs typeface="Calibri"/>
            </a:endParaRPr>
          </a:p>
          <a:p>
            <a:pPr lvl="1"/>
            <a:r>
              <a:rPr lang="nl-NL" sz="2800" dirty="0"/>
              <a:t>wat kun je verwachten op 5 vwo,</a:t>
            </a:r>
          </a:p>
          <a:p>
            <a:pPr lvl="1"/>
            <a:r>
              <a:rPr lang="nl-NL" sz="2800" dirty="0"/>
              <a:t>wat verwachten we van jou,</a:t>
            </a:r>
            <a:endParaRPr lang="nl-NL" sz="2800" dirty="0">
              <a:cs typeface="Calibri"/>
            </a:endParaRPr>
          </a:p>
          <a:p>
            <a:pPr lvl="1"/>
            <a:r>
              <a:rPr lang="nl-NL" sz="2800" dirty="0"/>
              <a:t>hoe gaan we jou monitoren, en </a:t>
            </a:r>
            <a:endParaRPr lang="nl-NL" sz="2800" dirty="0">
              <a:cs typeface="Calibri"/>
            </a:endParaRPr>
          </a:p>
          <a:p>
            <a:pPr lvl="1"/>
            <a:r>
              <a:rPr lang="nl-NL" sz="2800" dirty="0"/>
              <a:t>wie gaat jou helpen? </a:t>
            </a:r>
            <a:endParaRPr lang="nl-NL" sz="2800" dirty="0">
              <a:cs typeface="Calibri"/>
            </a:endParaRPr>
          </a:p>
        </p:txBody>
      </p:sp>
      <p:pic>
        <p:nvPicPr>
          <p:cNvPr id="5" name="Afbeelding 4">
            <a:extLst>
              <a:ext uri="{FF2B5EF4-FFF2-40B4-BE49-F238E27FC236}">
                <a16:creationId xmlns:a16="http://schemas.microsoft.com/office/drawing/2014/main" id="{9CCC0196-38C8-4AD4-8C5A-652A3E2B4662}"/>
              </a:ext>
            </a:extLst>
          </p:cNvPr>
          <p:cNvPicPr>
            <a:picLocks noChangeAspect="1"/>
          </p:cNvPicPr>
          <p:nvPr/>
        </p:nvPicPr>
        <p:blipFill>
          <a:blip r:embed="rId2"/>
          <a:stretch>
            <a:fillRect/>
          </a:stretch>
        </p:blipFill>
        <p:spPr>
          <a:xfrm>
            <a:off x="10501312" y="1"/>
            <a:ext cx="1690688" cy="1690688"/>
          </a:xfrm>
          <a:prstGeom prst="rect">
            <a:avLst/>
          </a:prstGeom>
        </p:spPr>
      </p:pic>
    </p:spTree>
    <p:extLst>
      <p:ext uri="{BB962C8B-B14F-4D97-AF65-F5344CB8AC3E}">
        <p14:creationId xmlns:p14="http://schemas.microsoft.com/office/powerpoint/2010/main" val="3077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B596CA-6579-459E-890F-B08F253ECC84}"/>
              </a:ext>
            </a:extLst>
          </p:cNvPr>
          <p:cNvSpPr>
            <a:spLocks noGrp="1"/>
          </p:cNvSpPr>
          <p:nvPr>
            <p:ph type="title"/>
          </p:nvPr>
        </p:nvSpPr>
        <p:spPr/>
        <p:txBody>
          <a:bodyPr/>
          <a:lstStyle/>
          <a:p>
            <a:r>
              <a:rPr lang="nl-NL" b="1" dirty="0"/>
              <a:t>Wie gaat jou helpen op het vwo!</a:t>
            </a:r>
          </a:p>
        </p:txBody>
      </p:sp>
      <p:sp>
        <p:nvSpPr>
          <p:cNvPr id="3" name="Tijdelijke aanduiding voor inhoud 2">
            <a:extLst>
              <a:ext uri="{FF2B5EF4-FFF2-40B4-BE49-F238E27FC236}">
                <a16:creationId xmlns:a16="http://schemas.microsoft.com/office/drawing/2014/main" id="{1D0B9B74-D435-4F22-86F8-673475D3D2FF}"/>
              </a:ext>
            </a:extLst>
          </p:cNvPr>
          <p:cNvSpPr>
            <a:spLocks noGrp="1"/>
          </p:cNvSpPr>
          <p:nvPr>
            <p:ph idx="1"/>
          </p:nvPr>
        </p:nvSpPr>
        <p:spPr/>
        <p:txBody>
          <a:bodyPr vert="horz" lIns="91440" tIns="45720" rIns="91440" bIns="45720" rtlCol="0" anchor="t">
            <a:normAutofit fontScale="92500" lnSpcReduction="10000"/>
          </a:bodyPr>
          <a:lstStyle/>
          <a:p>
            <a:pPr marL="514350" indent="-514350">
              <a:buFont typeface="+mj-lt"/>
              <a:buAutoNum type="arabicPeriod"/>
            </a:pPr>
            <a:r>
              <a:rPr lang="nl-NL" dirty="0">
                <a:solidFill>
                  <a:schemeClr val="bg1">
                    <a:lumMod val="75000"/>
                  </a:schemeClr>
                </a:solidFill>
              </a:rPr>
              <a:t>JIJ ZELF. Iedereen om je heen kan je helpen, maar je zult het toch vooral zelf moeten doen. </a:t>
            </a:r>
          </a:p>
          <a:p>
            <a:pPr marL="514350" indent="-514350">
              <a:buFont typeface="+mj-lt"/>
              <a:buAutoNum type="arabicPeriod"/>
            </a:pPr>
            <a:r>
              <a:rPr lang="nl-NL" dirty="0">
                <a:solidFill>
                  <a:schemeClr val="bg1">
                    <a:lumMod val="75000"/>
                  </a:schemeClr>
                </a:solidFill>
                <a:cs typeface="Calibri"/>
              </a:rPr>
              <a:t>Je ouders (verzorgers) zijn belangrijk in het mogelijk maken dat je thuis goed kunt werken</a:t>
            </a:r>
            <a:endParaRPr lang="nl-NL" sz="900" dirty="0">
              <a:solidFill>
                <a:schemeClr val="bg1">
                  <a:lumMod val="75000"/>
                </a:schemeClr>
              </a:solidFill>
            </a:endParaRPr>
          </a:p>
          <a:p>
            <a:pPr marL="514350" indent="-514350">
              <a:buFont typeface="+mj-lt"/>
              <a:buAutoNum type="arabicPeriod"/>
            </a:pPr>
            <a:r>
              <a:rPr lang="nl-NL" dirty="0">
                <a:solidFill>
                  <a:schemeClr val="bg1">
                    <a:lumMod val="75000"/>
                  </a:schemeClr>
                </a:solidFill>
              </a:rPr>
              <a:t>Je mentor. Als je tegen bepaalde zaken aan loopt, kun je het bespreken met je mentor, dit is je eerste aanspreekpunt. Deze zal je waar mogelijk helpen en in de goede richting sturen. </a:t>
            </a:r>
          </a:p>
          <a:p>
            <a:pPr marL="514350" indent="-514350">
              <a:buFont typeface="+mj-lt"/>
              <a:buAutoNum type="arabicPeriod"/>
            </a:pPr>
            <a:r>
              <a:rPr lang="nl-NL" b="1" dirty="0"/>
              <a:t>Je vakdocenten,</a:t>
            </a:r>
            <a:r>
              <a:rPr lang="nl-NL" dirty="0"/>
              <a:t> dit zijn vakinhoudelijk degenen die jou het beste kunnen helpen.</a:t>
            </a:r>
            <a:endParaRPr lang="nl-NL" b="1" dirty="0"/>
          </a:p>
          <a:p>
            <a:pPr marL="514350" indent="-514350">
              <a:buFont typeface="+mj-lt"/>
              <a:buAutoNum type="arabicPeriod"/>
            </a:pPr>
            <a:endParaRPr lang="nl-NL" sz="900" dirty="0"/>
          </a:p>
          <a:p>
            <a:pPr marL="514350" indent="-514350">
              <a:buFont typeface="+mj-lt"/>
              <a:buAutoNum type="arabicPeriod"/>
            </a:pPr>
            <a:r>
              <a:rPr lang="nl-NL" dirty="0">
                <a:solidFill>
                  <a:schemeClr val="bg1"/>
                </a:solidFill>
              </a:rPr>
              <a:t>af.</a:t>
            </a:r>
            <a:endParaRPr lang="nl-NL" dirty="0">
              <a:solidFill>
                <a:schemeClr val="bg1"/>
              </a:solidFill>
              <a:cs typeface="Calibri"/>
            </a:endParaRPr>
          </a:p>
        </p:txBody>
      </p:sp>
      <p:pic>
        <p:nvPicPr>
          <p:cNvPr id="5" name="Afbeelding 4">
            <a:extLst>
              <a:ext uri="{FF2B5EF4-FFF2-40B4-BE49-F238E27FC236}">
                <a16:creationId xmlns:a16="http://schemas.microsoft.com/office/drawing/2014/main" id="{9CCC0196-38C8-4AD4-8C5A-652A3E2B4662}"/>
              </a:ext>
            </a:extLst>
          </p:cNvPr>
          <p:cNvPicPr>
            <a:picLocks noChangeAspect="1"/>
          </p:cNvPicPr>
          <p:nvPr/>
        </p:nvPicPr>
        <p:blipFill>
          <a:blip r:embed="rId2"/>
          <a:stretch>
            <a:fillRect/>
          </a:stretch>
        </p:blipFill>
        <p:spPr>
          <a:xfrm>
            <a:off x="10501312" y="1"/>
            <a:ext cx="1690688" cy="1690688"/>
          </a:xfrm>
          <a:prstGeom prst="rect">
            <a:avLst/>
          </a:prstGeom>
        </p:spPr>
      </p:pic>
    </p:spTree>
    <p:extLst>
      <p:ext uri="{BB962C8B-B14F-4D97-AF65-F5344CB8AC3E}">
        <p14:creationId xmlns:p14="http://schemas.microsoft.com/office/powerpoint/2010/main" val="3789344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4742BF-407F-4B67-852A-83951EE53F43}"/>
              </a:ext>
            </a:extLst>
          </p:cNvPr>
          <p:cNvSpPr>
            <a:spLocks noGrp="1"/>
          </p:cNvSpPr>
          <p:nvPr>
            <p:ph type="title"/>
          </p:nvPr>
        </p:nvSpPr>
        <p:spPr/>
        <p:txBody>
          <a:bodyPr/>
          <a:lstStyle/>
          <a:p>
            <a:r>
              <a:rPr lang="nl-NL" b="1" dirty="0"/>
              <a:t>Je vakdocenten</a:t>
            </a:r>
            <a:endParaRPr lang="en-US" dirty="0"/>
          </a:p>
        </p:txBody>
      </p:sp>
      <p:sp>
        <p:nvSpPr>
          <p:cNvPr id="3" name="Tijdelijke aanduiding voor inhoud 2">
            <a:extLst>
              <a:ext uri="{FF2B5EF4-FFF2-40B4-BE49-F238E27FC236}">
                <a16:creationId xmlns:a16="http://schemas.microsoft.com/office/drawing/2014/main" id="{FAAB8BD3-B9DE-42F4-A230-B4BCB1768762}"/>
              </a:ext>
            </a:extLst>
          </p:cNvPr>
          <p:cNvSpPr>
            <a:spLocks noGrp="1"/>
          </p:cNvSpPr>
          <p:nvPr>
            <p:ph idx="1"/>
          </p:nvPr>
        </p:nvSpPr>
        <p:spPr/>
        <p:txBody>
          <a:bodyPr vert="horz" lIns="91440" tIns="45720" rIns="91440" bIns="45720" rtlCol="0" anchor="t">
            <a:normAutofit fontScale="92500" lnSpcReduction="20000"/>
          </a:bodyPr>
          <a:lstStyle/>
          <a:p>
            <a:r>
              <a:rPr lang="nl-NL" dirty="0">
                <a:cs typeface="Calibri"/>
              </a:rPr>
              <a:t>Je vakdocenten zijn inhoudelijk de eerste personen die jou verder kunnen helpen.</a:t>
            </a:r>
          </a:p>
          <a:p>
            <a:r>
              <a:rPr lang="nl-NL" dirty="0"/>
              <a:t>Zij kunnen jou helpen met de beste manieren vraagstukken aan te pakken en hoe vraagstukken te beantwoorden. Bijvoorbeeld de manier van formuleren is heel belangrijk, en dat kun je het beste vanaf de start goed leren.</a:t>
            </a:r>
          </a:p>
          <a:p>
            <a:r>
              <a:rPr lang="nl-NL" dirty="0"/>
              <a:t>Zij kunnen je helpen bij het leren begrijpen van de lesstof en waarom je bepaalde zaken moet beheersen. </a:t>
            </a:r>
          </a:p>
          <a:p>
            <a:r>
              <a:rPr lang="nl-NL" dirty="0"/>
              <a:t>Zij kunnen je helpen om een goede start te maken met je nieuwe vak.</a:t>
            </a:r>
          </a:p>
          <a:p>
            <a:r>
              <a:rPr lang="nl-NL" dirty="0"/>
              <a:t>Zij kunnen jou helpen met het wegwijs maken in de lesstof voor enkele vakken die je gemist hebt op de havo. (bijvoorbeeld in de maatwerkuren)</a:t>
            </a:r>
            <a:r>
              <a:rPr lang="nl-NL" dirty="0">
                <a:cs typeface="Calibri"/>
              </a:rPr>
              <a:t>.</a:t>
            </a:r>
          </a:p>
          <a:p>
            <a:r>
              <a:rPr lang="nl-NL" b="1" dirty="0">
                <a:cs typeface="Calibri"/>
              </a:rPr>
              <a:t>Zij kunnen je niet helpen als je niets vraagt!</a:t>
            </a:r>
          </a:p>
        </p:txBody>
      </p:sp>
      <p:pic>
        <p:nvPicPr>
          <p:cNvPr id="5" name="Afbeelding 4">
            <a:extLst>
              <a:ext uri="{FF2B5EF4-FFF2-40B4-BE49-F238E27FC236}">
                <a16:creationId xmlns:a16="http://schemas.microsoft.com/office/drawing/2014/main" id="{650BAA96-4144-4D83-B1C4-806816AABE35}"/>
              </a:ext>
            </a:extLst>
          </p:cNvPr>
          <p:cNvPicPr>
            <a:picLocks noChangeAspect="1"/>
          </p:cNvPicPr>
          <p:nvPr/>
        </p:nvPicPr>
        <p:blipFill>
          <a:blip r:embed="rId2"/>
          <a:stretch>
            <a:fillRect/>
          </a:stretch>
        </p:blipFill>
        <p:spPr>
          <a:xfrm>
            <a:off x="10501312" y="1"/>
            <a:ext cx="1690688" cy="1690688"/>
          </a:xfrm>
          <a:prstGeom prst="rect">
            <a:avLst/>
          </a:prstGeom>
        </p:spPr>
      </p:pic>
    </p:spTree>
    <p:extLst>
      <p:ext uri="{BB962C8B-B14F-4D97-AF65-F5344CB8AC3E}">
        <p14:creationId xmlns:p14="http://schemas.microsoft.com/office/powerpoint/2010/main" val="238420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D3982-7E53-46E7-9F3E-EC641647A75C}"/>
              </a:ext>
            </a:extLst>
          </p:cNvPr>
          <p:cNvSpPr>
            <a:spLocks noGrp="1"/>
          </p:cNvSpPr>
          <p:nvPr>
            <p:ph type="title"/>
          </p:nvPr>
        </p:nvSpPr>
        <p:spPr/>
        <p:txBody>
          <a:bodyPr/>
          <a:lstStyle/>
          <a:p>
            <a:r>
              <a:rPr lang="nl-NL" b="1">
                <a:cs typeface="Calibri Light"/>
              </a:rPr>
              <a:t>Samenvattend</a:t>
            </a:r>
            <a:endParaRPr lang="nl-NL" b="1"/>
          </a:p>
        </p:txBody>
      </p:sp>
      <p:sp>
        <p:nvSpPr>
          <p:cNvPr id="3" name="Content Placeholder 2">
            <a:extLst>
              <a:ext uri="{FF2B5EF4-FFF2-40B4-BE49-F238E27FC236}">
                <a16:creationId xmlns:a16="http://schemas.microsoft.com/office/drawing/2014/main" id="{16B9D26C-2E20-4688-97F7-0C5BBD8F42D7}"/>
              </a:ext>
            </a:extLst>
          </p:cNvPr>
          <p:cNvSpPr>
            <a:spLocks noGrp="1"/>
          </p:cNvSpPr>
          <p:nvPr>
            <p:ph idx="1"/>
          </p:nvPr>
        </p:nvSpPr>
        <p:spPr>
          <a:xfrm>
            <a:off x="838200" y="1652005"/>
            <a:ext cx="10798907" cy="4881844"/>
          </a:xfrm>
        </p:spPr>
        <p:txBody>
          <a:bodyPr vert="horz" lIns="91440" tIns="45720" rIns="91440" bIns="45720" rtlCol="0" anchor="t">
            <a:normAutofit/>
          </a:bodyPr>
          <a:lstStyle/>
          <a:p>
            <a:r>
              <a:rPr lang="nl-NL" b="1" dirty="0">
                <a:cs typeface="Calibri"/>
              </a:rPr>
              <a:t>Jij </a:t>
            </a:r>
            <a:r>
              <a:rPr lang="nl-NL" dirty="0">
                <a:cs typeface="Calibri"/>
              </a:rPr>
              <a:t>bent van harte welkom op het vwo en </a:t>
            </a:r>
            <a:r>
              <a:rPr lang="nl-NL" b="1" dirty="0">
                <a:cs typeface="Calibri"/>
              </a:rPr>
              <a:t>wij</a:t>
            </a:r>
            <a:r>
              <a:rPr lang="nl-NL" dirty="0">
                <a:cs typeface="Calibri"/>
              </a:rPr>
              <a:t> willen je heel graag begeleiden naar het vwo-diploma!</a:t>
            </a:r>
          </a:p>
          <a:p>
            <a:endParaRPr lang="nl-NL" dirty="0">
              <a:cs typeface="Calibri"/>
            </a:endParaRPr>
          </a:p>
          <a:p>
            <a:r>
              <a:rPr lang="nl-NL" b="1" dirty="0">
                <a:cs typeface="Calibri"/>
              </a:rPr>
              <a:t>Jij </a:t>
            </a:r>
            <a:r>
              <a:rPr lang="nl-NL" dirty="0">
                <a:cs typeface="Calibri"/>
              </a:rPr>
              <a:t>bent </a:t>
            </a:r>
            <a:r>
              <a:rPr lang="nl-NL" dirty="0" err="1">
                <a:cs typeface="Calibri"/>
              </a:rPr>
              <a:t>pro-actief</a:t>
            </a:r>
            <a:r>
              <a:rPr lang="nl-NL" dirty="0">
                <a:cs typeface="Calibri"/>
              </a:rPr>
              <a:t>. </a:t>
            </a:r>
            <a:r>
              <a:rPr lang="nl-NL" dirty="0">
                <a:ea typeface="+mn-lt"/>
                <a:cs typeface="+mn-lt"/>
              </a:rPr>
              <a:t>Als er iets is, maak je het bespreekbaar! </a:t>
            </a:r>
            <a:r>
              <a:rPr lang="nl-NL" b="1" dirty="0">
                <a:ea typeface="+mn-lt"/>
                <a:cs typeface="+mn-lt"/>
              </a:rPr>
              <a:t>Jij</a:t>
            </a:r>
            <a:r>
              <a:rPr lang="nl-NL" dirty="0">
                <a:ea typeface="+mn-lt"/>
                <a:cs typeface="+mn-lt"/>
              </a:rPr>
              <a:t> Bent verantwoordelijk voor jouw resultaten. </a:t>
            </a:r>
            <a:r>
              <a:rPr lang="nl-NL" b="1" dirty="0">
                <a:ea typeface="+mn-lt"/>
                <a:cs typeface="+mn-lt"/>
              </a:rPr>
              <a:t>Je</a:t>
            </a:r>
            <a:r>
              <a:rPr lang="nl-NL" dirty="0">
                <a:ea typeface="+mn-lt"/>
                <a:cs typeface="+mn-lt"/>
              </a:rPr>
              <a:t> houdt je aan de schoolregels en </a:t>
            </a:r>
            <a:r>
              <a:rPr lang="nl-NL" b="1" dirty="0">
                <a:ea typeface="+mn-lt"/>
                <a:cs typeface="+mn-lt"/>
              </a:rPr>
              <a:t>je</a:t>
            </a:r>
            <a:r>
              <a:rPr lang="nl-NL" dirty="0">
                <a:ea typeface="+mn-lt"/>
                <a:cs typeface="+mn-lt"/>
              </a:rPr>
              <a:t> houdt je werk bij op school en thuis en </a:t>
            </a:r>
            <a:r>
              <a:rPr lang="nl-NL" b="1" dirty="0">
                <a:ea typeface="+mn-lt"/>
                <a:cs typeface="+mn-lt"/>
              </a:rPr>
              <a:t>je</a:t>
            </a:r>
            <a:r>
              <a:rPr lang="nl-NL" dirty="0">
                <a:ea typeface="+mn-lt"/>
                <a:cs typeface="+mn-lt"/>
              </a:rPr>
              <a:t> maakt je studie-uren.</a:t>
            </a:r>
            <a:endParaRPr lang="nl-NL" i="1" dirty="0">
              <a:ea typeface="+mn-lt"/>
              <a:cs typeface="+mn-lt"/>
            </a:endParaRPr>
          </a:p>
          <a:p>
            <a:endParaRPr lang="nl-NL" dirty="0">
              <a:ea typeface="+mn-lt"/>
              <a:cs typeface="+mn-lt"/>
            </a:endParaRPr>
          </a:p>
          <a:p>
            <a:r>
              <a:rPr lang="nl-NL" b="1" dirty="0">
                <a:ea typeface="+mn-lt"/>
                <a:cs typeface="+mn-lt"/>
              </a:rPr>
              <a:t>Wij</a:t>
            </a:r>
            <a:r>
              <a:rPr lang="nl-NL" dirty="0">
                <a:ea typeface="+mn-lt"/>
                <a:cs typeface="+mn-lt"/>
              </a:rPr>
              <a:t> houden jouw voortgang goed in de gaten houden en zullen hierover met jou individueel en als groep in contact blijven. </a:t>
            </a:r>
            <a:r>
              <a:rPr lang="nl-NL" b="1" dirty="0">
                <a:ea typeface="+mn-lt"/>
                <a:cs typeface="+mn-lt"/>
              </a:rPr>
              <a:t>Wij</a:t>
            </a:r>
            <a:r>
              <a:rPr lang="nl-NL" dirty="0">
                <a:ea typeface="+mn-lt"/>
                <a:cs typeface="+mn-lt"/>
              </a:rPr>
              <a:t> zijn voor je bereikbaar als je wilt praten of vragen hebt om jou verder te helpen.</a:t>
            </a:r>
          </a:p>
          <a:p>
            <a:endParaRPr lang="nl-NL" dirty="0">
              <a:ea typeface="+mn-lt"/>
              <a:cs typeface="+mn-lt"/>
            </a:endParaRPr>
          </a:p>
        </p:txBody>
      </p:sp>
      <p:pic>
        <p:nvPicPr>
          <p:cNvPr id="5" name="Afbeelding 4">
            <a:extLst>
              <a:ext uri="{FF2B5EF4-FFF2-40B4-BE49-F238E27FC236}">
                <a16:creationId xmlns:a16="http://schemas.microsoft.com/office/drawing/2014/main" id="{DB2474FB-3491-362B-5930-0FFE4CD5F6C2}"/>
              </a:ext>
            </a:extLst>
          </p:cNvPr>
          <p:cNvPicPr>
            <a:picLocks noChangeAspect="1"/>
          </p:cNvPicPr>
          <p:nvPr/>
        </p:nvPicPr>
        <p:blipFill>
          <a:blip r:embed="rId2"/>
          <a:stretch>
            <a:fillRect/>
          </a:stretch>
        </p:blipFill>
        <p:spPr>
          <a:xfrm>
            <a:off x="10501312" y="1"/>
            <a:ext cx="1690688" cy="1690688"/>
          </a:xfrm>
          <a:prstGeom prst="rect">
            <a:avLst/>
          </a:prstGeom>
        </p:spPr>
      </p:pic>
    </p:spTree>
    <p:extLst>
      <p:ext uri="{BB962C8B-B14F-4D97-AF65-F5344CB8AC3E}">
        <p14:creationId xmlns:p14="http://schemas.microsoft.com/office/powerpoint/2010/main" val="142233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71A70FDA-D736-51AA-57B0-B77E7CC16940}"/>
              </a:ext>
            </a:extLst>
          </p:cNvPr>
          <p:cNvGraphicFramePr>
            <a:graphicFrameLocks noGrp="1"/>
          </p:cNvGraphicFramePr>
          <p:nvPr>
            <p:extLst>
              <p:ext uri="{D42A27DB-BD31-4B8C-83A1-F6EECF244321}">
                <p14:modId xmlns:p14="http://schemas.microsoft.com/office/powerpoint/2010/main" val="408321644"/>
              </p:ext>
            </p:extLst>
          </p:nvPr>
        </p:nvGraphicFramePr>
        <p:xfrm>
          <a:off x="771769" y="1797538"/>
          <a:ext cx="10513423" cy="4036752"/>
        </p:xfrm>
        <a:graphic>
          <a:graphicData uri="http://schemas.openxmlformats.org/drawingml/2006/table">
            <a:tbl>
              <a:tblPr firstRow="1" bandRow="1">
                <a:noFill/>
                <a:tableStyleId>{5C22544A-7EE6-4342-B048-85BDC9FD1C3A}</a:tableStyleId>
              </a:tblPr>
              <a:tblGrid>
                <a:gridCol w="10513423">
                  <a:extLst>
                    <a:ext uri="{9D8B030D-6E8A-4147-A177-3AD203B41FA5}">
                      <a16:colId xmlns:a16="http://schemas.microsoft.com/office/drawing/2014/main" val="1717268117"/>
                    </a:ext>
                  </a:extLst>
                </a:gridCol>
              </a:tblGrid>
              <a:tr h="374336">
                <a:tc>
                  <a:txBody>
                    <a:bodyPr/>
                    <a:lstStyle/>
                    <a:p>
                      <a:pPr lvl="0">
                        <a:buNone/>
                      </a:pPr>
                      <a:r>
                        <a:rPr lang="nl-NL" sz="2400" b="0" cap="all" spc="150" noProof="0" dirty="0">
                          <a:solidFill>
                            <a:schemeClr val="lt1"/>
                          </a:solidFill>
                          <a:effectLst/>
                        </a:rPr>
                        <a:t>Jaaractiviteiten</a:t>
                      </a:r>
                      <a:endParaRPr lang="nl-NL" sz="2400" b="0" cap="all" spc="150" noProof="0" dirty="0">
                        <a:solidFill>
                          <a:schemeClr val="lt1"/>
                        </a:solidFill>
                      </a:endParaRPr>
                    </a:p>
                  </a:txBody>
                  <a:tcPr marL="92556" marR="92556" marT="92556" marB="92556" anchor="b">
                    <a:lnL w="12700" cmpd="sng">
                      <a:solidFill>
                        <a:schemeClr val="tx1"/>
                      </a:solidFill>
                      <a:prstDash val="solid"/>
                    </a:lnL>
                    <a:lnR w="12700" cmpd="sng">
                      <a:solidFill>
                        <a:schemeClr val="tx1"/>
                      </a:solidFill>
                      <a:prstDash val="solid"/>
                    </a:lnR>
                    <a:lnT w="12700" cmpd="sng">
                      <a:solidFill>
                        <a:schemeClr val="tx1"/>
                      </a:solidFill>
                    </a:lnT>
                    <a:lnB w="12700" cmpd="sng">
                      <a:solidFill>
                        <a:schemeClr val="tx1"/>
                      </a:solidFill>
                    </a:lnB>
                    <a:solidFill>
                      <a:srgbClr val="505356"/>
                    </a:solidFill>
                  </a:tcPr>
                </a:tc>
                <a:extLst>
                  <a:ext uri="{0D108BD9-81ED-4DB2-BD59-A6C34878D82A}">
                    <a16:rowId xmlns:a16="http://schemas.microsoft.com/office/drawing/2014/main" val="2839372105"/>
                  </a:ext>
                </a:extLst>
              </a:tr>
              <a:tr h="343485">
                <a:tc>
                  <a:txBody>
                    <a:bodyPr/>
                    <a:lstStyle/>
                    <a:p>
                      <a:pPr fontAlgn="b"/>
                      <a:r>
                        <a:rPr lang="nl-NL" sz="2400" cap="none" spc="0" noProof="0" dirty="0">
                          <a:solidFill>
                            <a:schemeClr val="tx1"/>
                          </a:solidFill>
                          <a:effectLst/>
                        </a:rPr>
                        <a:t>Vandaag: introbijeenkomst met mentoren en teamleider</a:t>
                      </a:r>
                      <a:endParaRPr lang="nl-NL" sz="2400" cap="none" spc="0" noProof="0" dirty="0">
                        <a:solidFill>
                          <a:schemeClr val="tx1"/>
                        </a:solidFill>
                        <a:effectLst/>
                        <a:latin typeface="Calibri"/>
                      </a:endParaRPr>
                    </a:p>
                  </a:txBody>
                  <a:tcPr marL="92556" marR="92556" marT="92556" marB="92556" anchor="b">
                    <a:lnL w="12700" cmpd="sng">
                      <a:solidFill>
                        <a:schemeClr val="tx1"/>
                      </a:solidFill>
                      <a:prstDash val="solid"/>
                    </a:lnL>
                    <a:lnR w="12700" cmpd="sng">
                      <a:solidFill>
                        <a:schemeClr val="tx1"/>
                      </a:solidFill>
                      <a:prstDash val="solid"/>
                    </a:lnR>
                    <a:lnT w="12700" cmpd="sng">
                      <a:solidFill>
                        <a:schemeClr val="tx1"/>
                      </a:solidFill>
                    </a:lnT>
                    <a:lnB w="12700" cmpd="sng">
                      <a:solidFill>
                        <a:schemeClr val="tx1"/>
                      </a:solidFill>
                      <a:prstDash val="solid"/>
                    </a:lnB>
                    <a:noFill/>
                  </a:tcPr>
                </a:tc>
                <a:extLst>
                  <a:ext uri="{0D108BD9-81ED-4DB2-BD59-A6C34878D82A}">
                    <a16:rowId xmlns:a16="http://schemas.microsoft.com/office/drawing/2014/main" val="4002847291"/>
                  </a:ext>
                </a:extLst>
              </a:tr>
              <a:tr h="343485">
                <a:tc>
                  <a:txBody>
                    <a:bodyPr/>
                    <a:lstStyle/>
                    <a:p>
                      <a:pPr fontAlgn="b"/>
                      <a:r>
                        <a:rPr lang="nl-NL" sz="2400" cap="none" spc="0" noProof="0" dirty="0">
                          <a:solidFill>
                            <a:schemeClr val="tx1"/>
                          </a:solidFill>
                          <a:effectLst/>
                        </a:rPr>
                        <a:t>Deze week: individuele gesprekken mentor en doorstromers</a:t>
                      </a:r>
                      <a:endParaRPr lang="nl-NL" sz="2400" cap="none" spc="0" noProof="0" dirty="0">
                        <a:solidFill>
                          <a:schemeClr val="tx1"/>
                        </a:solidFill>
                        <a:effectLst/>
                        <a:latin typeface="Calibri"/>
                      </a:endParaRPr>
                    </a:p>
                  </a:txBody>
                  <a:tcPr marL="92556" marR="92556" marT="92556" marB="92556" anchor="b">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000000">
                        <a:alpha val="7843"/>
                      </a:srgbClr>
                    </a:solidFill>
                  </a:tcPr>
                </a:tc>
                <a:extLst>
                  <a:ext uri="{0D108BD9-81ED-4DB2-BD59-A6C34878D82A}">
                    <a16:rowId xmlns:a16="http://schemas.microsoft.com/office/drawing/2014/main" val="4203907857"/>
                  </a:ext>
                </a:extLst>
              </a:tr>
              <a:tr h="343485">
                <a:tc>
                  <a:txBody>
                    <a:bodyPr/>
                    <a:lstStyle/>
                    <a:p>
                      <a:pPr fontAlgn="b"/>
                      <a:r>
                        <a:rPr lang="nl-NL" sz="2400" cap="none" spc="0" noProof="0" dirty="0">
                          <a:solidFill>
                            <a:schemeClr val="tx1"/>
                          </a:solidFill>
                          <a:effectLst/>
                        </a:rPr>
                        <a:t>Deze periode: maatwerkuren</a:t>
                      </a:r>
                      <a:endParaRPr lang="nl-NL" sz="2400" cap="none" spc="0" noProof="0" dirty="0">
                        <a:solidFill>
                          <a:schemeClr val="tx1"/>
                        </a:solidFill>
                        <a:effectLst/>
                        <a:latin typeface="Calibri"/>
                      </a:endParaRPr>
                    </a:p>
                  </a:txBody>
                  <a:tcPr marL="92556" marR="92556" marT="92556" marB="92556" anchor="b">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extLst>
                  <a:ext uri="{0D108BD9-81ED-4DB2-BD59-A6C34878D82A}">
                    <a16:rowId xmlns:a16="http://schemas.microsoft.com/office/drawing/2014/main" val="1718211769"/>
                  </a:ext>
                </a:extLst>
              </a:tr>
              <a:tr h="477176">
                <a:tc>
                  <a:txBody>
                    <a:bodyPr/>
                    <a:lstStyle/>
                    <a:p>
                      <a:pPr lvl="0">
                        <a:buNone/>
                      </a:pPr>
                      <a:r>
                        <a:rPr lang="nl-NL" sz="2400" b="0" i="0" u="none" strike="noStrike" cap="none" spc="0" noProof="0" dirty="0">
                          <a:solidFill>
                            <a:schemeClr val="tx1"/>
                          </a:solidFill>
                          <a:effectLst/>
                          <a:latin typeface="Calibri"/>
                        </a:rPr>
                        <a:t>In periode 1 (waarschijnlijk rondom de herfstvakantie) bijeenkomst met alle </a:t>
                      </a:r>
                      <a:endParaRPr lang="nl-NL" sz="2400" cap="none" spc="0" noProof="0" dirty="0">
                        <a:solidFill>
                          <a:schemeClr val="tx1"/>
                        </a:solidFill>
                      </a:endParaRPr>
                    </a:p>
                    <a:p>
                      <a:pPr lvl="0">
                        <a:buNone/>
                      </a:pPr>
                      <a:r>
                        <a:rPr lang="nl-NL" sz="2400" b="0" i="0" u="none" strike="noStrike" cap="none" spc="0" noProof="0" dirty="0">
                          <a:solidFill>
                            <a:schemeClr val="tx1"/>
                          </a:solidFill>
                          <a:effectLst/>
                          <a:latin typeface="Calibri"/>
                        </a:rPr>
                        <a:t>doorstromers. Wat gaat er goed en wat kan er verbeterd worden. Aanwezigheid verplicht. Je krijgt hierover snel bericht met datum en locatie.</a:t>
                      </a:r>
                      <a:endParaRPr lang="nl-NL" sz="2400" cap="none" spc="0" noProof="0" dirty="0">
                        <a:solidFill>
                          <a:schemeClr val="tx1"/>
                        </a:solidFill>
                      </a:endParaRPr>
                    </a:p>
                  </a:txBody>
                  <a:tcPr marL="92556" marR="92556" marT="92556" marB="92556" anchor="b">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000000">
                        <a:alpha val="7843"/>
                      </a:srgbClr>
                    </a:solidFill>
                  </a:tcPr>
                </a:tc>
                <a:extLst>
                  <a:ext uri="{0D108BD9-81ED-4DB2-BD59-A6C34878D82A}">
                    <a16:rowId xmlns:a16="http://schemas.microsoft.com/office/drawing/2014/main" val="4057652958"/>
                  </a:ext>
                </a:extLst>
              </a:tr>
              <a:tr h="343485">
                <a:tc>
                  <a:txBody>
                    <a:bodyPr/>
                    <a:lstStyle/>
                    <a:p>
                      <a:pPr lvl="0">
                        <a:buNone/>
                      </a:pPr>
                      <a:r>
                        <a:rPr lang="nl-NL" sz="2400" b="0" i="0" u="none" strike="noStrike" cap="none" spc="0" noProof="0" dirty="0">
                          <a:solidFill>
                            <a:schemeClr val="tx1"/>
                          </a:solidFill>
                          <a:effectLst/>
                        </a:rPr>
                        <a:t>Bij rapportvergaderingen: bespreking alle doorstromers en (voorlopig) advies</a:t>
                      </a:r>
                      <a:endParaRPr lang="nl-NL" sz="2400" cap="none" spc="0" noProof="0" dirty="0">
                        <a:solidFill>
                          <a:schemeClr val="tx1"/>
                        </a:solidFill>
                      </a:endParaRPr>
                    </a:p>
                  </a:txBody>
                  <a:tcPr marL="92556" marR="92556" marT="92556" marB="92556" anchor="b">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extLst>
                  <a:ext uri="{0D108BD9-81ED-4DB2-BD59-A6C34878D82A}">
                    <a16:rowId xmlns:a16="http://schemas.microsoft.com/office/drawing/2014/main" val="532539761"/>
                  </a:ext>
                </a:extLst>
              </a:tr>
            </a:tbl>
          </a:graphicData>
        </a:graphic>
      </p:graphicFrame>
      <p:pic>
        <p:nvPicPr>
          <p:cNvPr id="15" name="Afbeelding 4">
            <a:extLst>
              <a:ext uri="{FF2B5EF4-FFF2-40B4-BE49-F238E27FC236}">
                <a16:creationId xmlns:a16="http://schemas.microsoft.com/office/drawing/2014/main" id="{93E60AB4-A0F0-BB59-3BF1-F6A0B05660D4}"/>
              </a:ext>
            </a:extLst>
          </p:cNvPr>
          <p:cNvPicPr>
            <a:picLocks noChangeAspect="1"/>
          </p:cNvPicPr>
          <p:nvPr/>
        </p:nvPicPr>
        <p:blipFill>
          <a:blip r:embed="rId2"/>
          <a:stretch>
            <a:fillRect/>
          </a:stretch>
        </p:blipFill>
        <p:spPr>
          <a:xfrm>
            <a:off x="10501312" y="1"/>
            <a:ext cx="1690688" cy="1690688"/>
          </a:xfrm>
          <a:prstGeom prst="rect">
            <a:avLst/>
          </a:prstGeom>
        </p:spPr>
      </p:pic>
    </p:spTree>
    <p:extLst>
      <p:ext uri="{BB962C8B-B14F-4D97-AF65-F5344CB8AC3E}">
        <p14:creationId xmlns:p14="http://schemas.microsoft.com/office/powerpoint/2010/main" val="2560934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D68BD8A8-AC88-98EA-985D-B1AB5E5149EF}"/>
              </a:ext>
            </a:extLst>
          </p:cNvPr>
          <p:cNvSpPr>
            <a:spLocks noGrp="1"/>
          </p:cNvSpPr>
          <p:nvPr>
            <p:ph type="title"/>
          </p:nvPr>
        </p:nvSpPr>
        <p:spPr>
          <a:xfrm>
            <a:off x="838200" y="365125"/>
            <a:ext cx="10515600" cy="1325563"/>
          </a:xfrm>
        </p:spPr>
        <p:txBody>
          <a:bodyPr/>
          <a:lstStyle/>
          <a:p>
            <a:endParaRPr lang="en-US"/>
          </a:p>
        </p:txBody>
      </p:sp>
      <p:sp>
        <p:nvSpPr>
          <p:cNvPr id="3" name="Tijdelijke aanduiding voor inhoud 2">
            <a:extLst>
              <a:ext uri="{FF2B5EF4-FFF2-40B4-BE49-F238E27FC236}">
                <a16:creationId xmlns:a16="http://schemas.microsoft.com/office/drawing/2014/main" id="{75AC22BF-8787-4E68-8275-8F0D9A4B87BB}"/>
              </a:ext>
            </a:extLst>
          </p:cNvPr>
          <p:cNvSpPr>
            <a:spLocks noGrp="1"/>
          </p:cNvSpPr>
          <p:nvPr>
            <p:ph sz="half" idx="1"/>
          </p:nvPr>
        </p:nvSpPr>
        <p:spPr>
          <a:xfrm>
            <a:off x="838200" y="1825625"/>
            <a:ext cx="5181600" cy="4351338"/>
          </a:xfrm>
        </p:spPr>
        <p:txBody>
          <a:bodyPr>
            <a:normAutofit/>
          </a:bodyPr>
          <a:lstStyle/>
          <a:p>
            <a:pPr marL="0" indent="0">
              <a:buNone/>
            </a:pPr>
            <a:endParaRPr lang="nl-NL" sz="3600"/>
          </a:p>
          <a:p>
            <a:pPr marL="0" indent="0">
              <a:buNone/>
            </a:pPr>
            <a:endParaRPr lang="nl-NL" sz="3600"/>
          </a:p>
          <a:p>
            <a:pPr marL="0" indent="0">
              <a:buNone/>
            </a:pPr>
            <a:r>
              <a:rPr lang="nl-NL" sz="3600"/>
              <a:t>Wij wensen jullie een leerzaam, succesvol </a:t>
            </a:r>
          </a:p>
          <a:p>
            <a:pPr marL="0" indent="0">
              <a:buNone/>
            </a:pPr>
            <a:r>
              <a:rPr lang="nl-NL" sz="3600"/>
              <a:t>en zeker ook een heel leuk schooljaar!</a:t>
            </a:r>
          </a:p>
        </p:txBody>
      </p:sp>
      <p:pic>
        <p:nvPicPr>
          <p:cNvPr id="5" name="Afbeelding 4">
            <a:extLst>
              <a:ext uri="{FF2B5EF4-FFF2-40B4-BE49-F238E27FC236}">
                <a16:creationId xmlns:a16="http://schemas.microsoft.com/office/drawing/2014/main" id="{F7D4895E-5349-488A-9AC7-C78F661E8D65}"/>
              </a:ext>
            </a:extLst>
          </p:cNvPr>
          <p:cNvPicPr>
            <a:picLocks noChangeAspect="1"/>
          </p:cNvPicPr>
          <p:nvPr/>
        </p:nvPicPr>
        <p:blipFill>
          <a:blip r:embed="rId2"/>
          <a:stretch>
            <a:fillRect/>
          </a:stretch>
        </p:blipFill>
        <p:spPr>
          <a:xfrm>
            <a:off x="6587331" y="1825625"/>
            <a:ext cx="4351338" cy="4351338"/>
          </a:xfrm>
          <a:prstGeom prst="rect">
            <a:avLst/>
          </a:prstGeom>
          <a:noFill/>
        </p:spPr>
      </p:pic>
    </p:spTree>
    <p:extLst>
      <p:ext uri="{BB962C8B-B14F-4D97-AF65-F5344CB8AC3E}">
        <p14:creationId xmlns:p14="http://schemas.microsoft.com/office/powerpoint/2010/main" val="736326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B596CA-6579-459E-890F-B08F253ECC84}"/>
              </a:ext>
            </a:extLst>
          </p:cNvPr>
          <p:cNvSpPr>
            <a:spLocks noGrp="1"/>
          </p:cNvSpPr>
          <p:nvPr>
            <p:ph type="title"/>
          </p:nvPr>
        </p:nvSpPr>
        <p:spPr/>
        <p:txBody>
          <a:bodyPr/>
          <a:lstStyle/>
          <a:p>
            <a:r>
              <a:rPr lang="nl-NL" b="1" dirty="0"/>
              <a:t>Resultaten van de vorige groep</a:t>
            </a:r>
          </a:p>
        </p:txBody>
      </p:sp>
      <p:sp>
        <p:nvSpPr>
          <p:cNvPr id="3" name="Tijdelijke aanduiding voor inhoud 2">
            <a:extLst>
              <a:ext uri="{FF2B5EF4-FFF2-40B4-BE49-F238E27FC236}">
                <a16:creationId xmlns:a16="http://schemas.microsoft.com/office/drawing/2014/main" id="{1D0B9B74-D435-4F22-86F8-673475D3D2FF}"/>
              </a:ext>
            </a:extLst>
          </p:cNvPr>
          <p:cNvSpPr>
            <a:spLocks noGrp="1"/>
          </p:cNvSpPr>
          <p:nvPr>
            <p:ph idx="1"/>
          </p:nvPr>
        </p:nvSpPr>
        <p:spPr>
          <a:xfrm>
            <a:off x="838200" y="1825625"/>
            <a:ext cx="10515600" cy="4667250"/>
          </a:xfrm>
        </p:spPr>
        <p:txBody>
          <a:bodyPr vert="horz" lIns="91440" tIns="45720" rIns="91440" bIns="45720" rtlCol="0" anchor="t">
            <a:noAutofit/>
          </a:bodyPr>
          <a:lstStyle/>
          <a:p>
            <a:r>
              <a:rPr lang="nl-NL" dirty="0"/>
              <a:t>In totaal 23 leerlingen die in 2022 de overstap naar 5 vwo maakten.</a:t>
            </a:r>
          </a:p>
          <a:p>
            <a:endParaRPr lang="nl-NL" dirty="0"/>
          </a:p>
          <a:p>
            <a:r>
              <a:rPr lang="nl-NL" dirty="0"/>
              <a:t>Overgang naar 6 vwo.</a:t>
            </a:r>
          </a:p>
          <a:p>
            <a:pPr lvl="1"/>
            <a:r>
              <a:rPr lang="nl-NL" dirty="0"/>
              <a:t>13 leerlingen (57%)</a:t>
            </a:r>
          </a:p>
          <a:p>
            <a:r>
              <a:rPr lang="nl-NL" dirty="0"/>
              <a:t>Vervolgt opleiding met hbo studie na 5 vwo.</a:t>
            </a:r>
          </a:p>
          <a:p>
            <a:pPr lvl="1"/>
            <a:r>
              <a:rPr lang="nl-NL" dirty="0"/>
              <a:t>10 leerlingen (43%)</a:t>
            </a:r>
          </a:p>
          <a:p>
            <a:pPr lvl="1"/>
            <a:endParaRPr lang="nl-NL" dirty="0"/>
          </a:p>
          <a:p>
            <a:pPr marL="0" indent="0">
              <a:buNone/>
            </a:pPr>
            <a:endParaRPr lang="nl-NL" dirty="0"/>
          </a:p>
          <a:p>
            <a:pPr marL="0" indent="0">
              <a:buNone/>
            </a:pPr>
            <a:endParaRPr lang="nl-NL" dirty="0"/>
          </a:p>
          <a:p>
            <a:endParaRPr lang="nl-NL" dirty="0"/>
          </a:p>
        </p:txBody>
      </p:sp>
      <p:pic>
        <p:nvPicPr>
          <p:cNvPr id="5" name="Afbeelding 4">
            <a:extLst>
              <a:ext uri="{FF2B5EF4-FFF2-40B4-BE49-F238E27FC236}">
                <a16:creationId xmlns:a16="http://schemas.microsoft.com/office/drawing/2014/main" id="{9CCC0196-38C8-4AD4-8C5A-652A3E2B4662}"/>
              </a:ext>
            </a:extLst>
          </p:cNvPr>
          <p:cNvPicPr>
            <a:picLocks noChangeAspect="1"/>
          </p:cNvPicPr>
          <p:nvPr/>
        </p:nvPicPr>
        <p:blipFill>
          <a:blip r:embed="rId2"/>
          <a:stretch>
            <a:fillRect/>
          </a:stretch>
        </p:blipFill>
        <p:spPr>
          <a:xfrm>
            <a:off x="10501312" y="1"/>
            <a:ext cx="1690688" cy="1690688"/>
          </a:xfrm>
          <a:prstGeom prst="rect">
            <a:avLst/>
          </a:prstGeom>
        </p:spPr>
      </p:pic>
    </p:spTree>
    <p:extLst>
      <p:ext uri="{BB962C8B-B14F-4D97-AF65-F5344CB8AC3E}">
        <p14:creationId xmlns:p14="http://schemas.microsoft.com/office/powerpoint/2010/main" val="3327484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746875-9EE1-4435-8688-DEC0226E17F9}"/>
              </a:ext>
            </a:extLst>
          </p:cNvPr>
          <p:cNvSpPr>
            <a:spLocks noGrp="1"/>
          </p:cNvSpPr>
          <p:nvPr>
            <p:ph type="title"/>
          </p:nvPr>
        </p:nvSpPr>
        <p:spPr/>
        <p:txBody>
          <a:bodyPr/>
          <a:lstStyle/>
          <a:p>
            <a:r>
              <a:rPr lang="nl-NL" b="1" dirty="0"/>
              <a:t>Wat kun je verwachten op 5 vwo</a:t>
            </a:r>
          </a:p>
        </p:txBody>
      </p:sp>
      <p:sp>
        <p:nvSpPr>
          <p:cNvPr id="3" name="Tijdelijke aanduiding voor inhoud 2">
            <a:extLst>
              <a:ext uri="{FF2B5EF4-FFF2-40B4-BE49-F238E27FC236}">
                <a16:creationId xmlns:a16="http://schemas.microsoft.com/office/drawing/2014/main" id="{8A068A48-1B9F-4EC6-8AC3-8635770F104F}"/>
              </a:ext>
            </a:extLst>
          </p:cNvPr>
          <p:cNvSpPr>
            <a:spLocks noGrp="1"/>
          </p:cNvSpPr>
          <p:nvPr>
            <p:ph idx="1"/>
          </p:nvPr>
        </p:nvSpPr>
        <p:spPr>
          <a:xfrm>
            <a:off x="838200" y="1613543"/>
            <a:ext cx="10953750" cy="4351338"/>
          </a:xfrm>
        </p:spPr>
        <p:txBody>
          <a:bodyPr vert="horz" lIns="91440" tIns="45720" rIns="91440" bIns="45720" rtlCol="0" anchor="t">
            <a:noAutofit/>
          </a:bodyPr>
          <a:lstStyle/>
          <a:p>
            <a:pPr marL="0" indent="0">
              <a:buNone/>
            </a:pPr>
            <a:r>
              <a:rPr lang="nl-NL" dirty="0">
                <a:ea typeface="Calibri" panose="020F0502020204030204" pitchFamily="34" charset="0"/>
              </a:rPr>
              <a:t>Je hebt je Havo succesvol afgerond en nu 5 vwo. Wat kun je verwachten?</a:t>
            </a:r>
          </a:p>
          <a:p>
            <a:pPr marL="0" indent="0">
              <a:buNone/>
            </a:pPr>
            <a:r>
              <a:rPr lang="nl-NL" dirty="0">
                <a:ea typeface="Calibri" panose="020F0502020204030204" pitchFamily="34" charset="0"/>
              </a:rPr>
              <a:t>  </a:t>
            </a:r>
            <a:endParaRPr lang="nl-NL" dirty="0">
              <a:cs typeface="Calibri"/>
            </a:endParaRPr>
          </a:p>
          <a:p>
            <a:r>
              <a:rPr lang="nl-NL" dirty="0">
                <a:ea typeface="Calibri" panose="020F0502020204030204" pitchFamily="34" charset="0"/>
              </a:rPr>
              <a:t>Je hebt een goede basiskennis vanuit de havo om mee te starten.</a:t>
            </a:r>
          </a:p>
          <a:p>
            <a:r>
              <a:rPr lang="nl-NL" dirty="0">
                <a:ea typeface="Calibri" panose="020F0502020204030204" pitchFamily="34" charset="0"/>
              </a:rPr>
              <a:t>Er komt voor de meesten een </a:t>
            </a:r>
            <a:r>
              <a:rPr lang="nl-NL" b="1" dirty="0">
                <a:ea typeface="Calibri" panose="020F0502020204030204" pitchFamily="34" charset="0"/>
              </a:rPr>
              <a:t>extra vak</a:t>
            </a:r>
            <a:r>
              <a:rPr lang="nl-NL" dirty="0">
                <a:ea typeface="Calibri" panose="020F0502020204030204" pitchFamily="34" charset="0"/>
              </a:rPr>
              <a:t> bij en voor sommige vakken zijn er onderdelen die niet eerder op de havo zijn gedaan, maar wel op 4 vwo. </a:t>
            </a:r>
            <a:r>
              <a:rPr lang="nl-NL" u="sng" dirty="0">
                <a:ea typeface="Calibri" panose="020F0502020204030204" pitchFamily="34" charset="0"/>
              </a:rPr>
              <a:t>Dit moet je zo snel mogelijk zelfstandig inhalen</a:t>
            </a:r>
            <a:r>
              <a:rPr lang="nl-NL" dirty="0">
                <a:ea typeface="Calibri" panose="020F0502020204030204" pitchFamily="34" charset="0"/>
              </a:rPr>
              <a:t>.</a:t>
            </a:r>
          </a:p>
          <a:p>
            <a:r>
              <a:rPr lang="nl-NL" dirty="0">
                <a:ea typeface="Calibri" panose="020F0502020204030204" pitchFamily="34" charset="0"/>
              </a:rPr>
              <a:t>In het begin kan het erop lijken alsof je niet veel hoeft te doen in de lessen, omdat veel onderwerpen al op de havo besproken zijn. </a:t>
            </a:r>
            <a:endParaRPr lang="nl-NL" i="1" dirty="0">
              <a:ea typeface="Calibri" panose="020F0502020204030204" pitchFamily="34" charset="0"/>
            </a:endParaRPr>
          </a:p>
          <a:p>
            <a:r>
              <a:rPr lang="nl-NL" b="1" dirty="0">
                <a:ea typeface="Calibri" panose="020F0502020204030204" pitchFamily="34" charset="0"/>
              </a:rPr>
              <a:t>Al vrij snel vindt er een verdieping van de startkennis plaats en als je dan niet bij bent met de lesstof dan kan het erg lastig worden.</a:t>
            </a:r>
            <a:endParaRPr lang="nl-NL" b="1" dirty="0">
              <a:ea typeface="Calibri" panose="020F0502020204030204" pitchFamily="34" charset="0"/>
              <a:cs typeface="Calibri"/>
            </a:endParaRPr>
          </a:p>
          <a:p>
            <a:pPr marL="0" indent="0">
              <a:buNone/>
            </a:pPr>
            <a:endParaRPr lang="nl-NL" dirty="0">
              <a:ea typeface="Calibri" panose="020F0502020204030204" pitchFamily="34" charset="0"/>
            </a:endParaRPr>
          </a:p>
        </p:txBody>
      </p:sp>
      <p:pic>
        <p:nvPicPr>
          <p:cNvPr id="5" name="Afbeelding 4">
            <a:extLst>
              <a:ext uri="{FF2B5EF4-FFF2-40B4-BE49-F238E27FC236}">
                <a16:creationId xmlns:a16="http://schemas.microsoft.com/office/drawing/2014/main" id="{40D2024C-9654-4548-9F09-EF626CBC5784}"/>
              </a:ext>
            </a:extLst>
          </p:cNvPr>
          <p:cNvPicPr>
            <a:picLocks noChangeAspect="1"/>
          </p:cNvPicPr>
          <p:nvPr/>
        </p:nvPicPr>
        <p:blipFill>
          <a:blip r:embed="rId2"/>
          <a:stretch>
            <a:fillRect/>
          </a:stretch>
        </p:blipFill>
        <p:spPr>
          <a:xfrm>
            <a:off x="10501312" y="1"/>
            <a:ext cx="1690688" cy="1690688"/>
          </a:xfrm>
          <a:prstGeom prst="rect">
            <a:avLst/>
          </a:prstGeom>
        </p:spPr>
      </p:pic>
      <p:pic>
        <p:nvPicPr>
          <p:cNvPr id="6" name="Afbeelding 5">
            <a:extLst>
              <a:ext uri="{FF2B5EF4-FFF2-40B4-BE49-F238E27FC236}">
                <a16:creationId xmlns:a16="http://schemas.microsoft.com/office/drawing/2014/main" id="{B09C1379-1C25-77BC-4F08-B1014C8210CB}"/>
              </a:ext>
            </a:extLst>
          </p:cNvPr>
          <p:cNvPicPr>
            <a:picLocks noChangeAspect="1"/>
          </p:cNvPicPr>
          <p:nvPr/>
        </p:nvPicPr>
        <p:blipFill>
          <a:blip r:embed="rId3"/>
          <a:stretch>
            <a:fillRect/>
          </a:stretch>
        </p:blipFill>
        <p:spPr>
          <a:xfrm>
            <a:off x="563385" y="1690687"/>
            <a:ext cx="11223203" cy="4492399"/>
          </a:xfrm>
          <a:prstGeom prst="rect">
            <a:avLst/>
          </a:prstGeom>
        </p:spPr>
      </p:pic>
    </p:spTree>
    <p:extLst>
      <p:ext uri="{BB962C8B-B14F-4D97-AF65-F5344CB8AC3E}">
        <p14:creationId xmlns:p14="http://schemas.microsoft.com/office/powerpoint/2010/main" val="34933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746875-9EE1-4435-8688-DEC0226E17F9}"/>
              </a:ext>
            </a:extLst>
          </p:cNvPr>
          <p:cNvSpPr>
            <a:spLocks noGrp="1"/>
          </p:cNvSpPr>
          <p:nvPr>
            <p:ph type="title"/>
          </p:nvPr>
        </p:nvSpPr>
        <p:spPr>
          <a:xfrm>
            <a:off x="620484" y="365125"/>
            <a:ext cx="10515600" cy="1325563"/>
          </a:xfrm>
        </p:spPr>
        <p:txBody>
          <a:bodyPr/>
          <a:lstStyle/>
          <a:p>
            <a:r>
              <a:rPr lang="nl-NL" b="1" dirty="0"/>
              <a:t>Wat kun je verwachten op 5 vwo</a:t>
            </a:r>
          </a:p>
        </p:txBody>
      </p:sp>
      <p:sp>
        <p:nvSpPr>
          <p:cNvPr id="3" name="Tijdelijke aanduiding voor inhoud 2">
            <a:extLst>
              <a:ext uri="{FF2B5EF4-FFF2-40B4-BE49-F238E27FC236}">
                <a16:creationId xmlns:a16="http://schemas.microsoft.com/office/drawing/2014/main" id="{8A068A48-1B9F-4EC6-8AC3-8635770F104F}"/>
              </a:ext>
            </a:extLst>
          </p:cNvPr>
          <p:cNvSpPr>
            <a:spLocks noGrp="1"/>
          </p:cNvSpPr>
          <p:nvPr>
            <p:ph idx="1"/>
          </p:nvPr>
        </p:nvSpPr>
        <p:spPr>
          <a:xfrm>
            <a:off x="619125" y="1526457"/>
            <a:ext cx="10953750" cy="4351338"/>
          </a:xfrm>
        </p:spPr>
        <p:txBody>
          <a:bodyPr vert="horz" lIns="91440" tIns="45720" rIns="91440" bIns="45720" rtlCol="0" anchor="t">
            <a:noAutofit/>
          </a:bodyPr>
          <a:lstStyle/>
          <a:p>
            <a:pPr marL="0" indent="0">
              <a:buNone/>
            </a:pPr>
            <a:r>
              <a:rPr lang="nl-NL" dirty="0">
                <a:ea typeface="Calibri" panose="020F0502020204030204" pitchFamily="34" charset="0"/>
              </a:rPr>
              <a:t>Wat zijn nu de grootste verschillen die je kunt verwachten?</a:t>
            </a:r>
          </a:p>
          <a:p>
            <a:pPr marL="0" indent="0">
              <a:buNone/>
            </a:pPr>
            <a:endParaRPr lang="nl-NL" sz="800" dirty="0">
              <a:cs typeface="Calibri"/>
            </a:endParaRPr>
          </a:p>
          <a:p>
            <a:r>
              <a:rPr lang="nl-NL" dirty="0">
                <a:ea typeface="Calibri" panose="020F0502020204030204" pitchFamily="34" charset="0"/>
              </a:rPr>
              <a:t>Op het vwo zullen de </a:t>
            </a:r>
            <a:r>
              <a:rPr lang="nl-NL" b="1" dirty="0">
                <a:ea typeface="Calibri" panose="020F0502020204030204" pitchFamily="34" charset="0"/>
              </a:rPr>
              <a:t>hoeveelheden stof</a:t>
            </a:r>
            <a:r>
              <a:rPr lang="nl-NL" dirty="0">
                <a:ea typeface="Calibri" panose="020F0502020204030204" pitchFamily="34" charset="0"/>
              </a:rPr>
              <a:t> die je moet beheersen over het algemeen snel groter zijn dan op de havo.</a:t>
            </a:r>
          </a:p>
          <a:p>
            <a:r>
              <a:rPr lang="nl-NL" dirty="0">
                <a:ea typeface="Calibri" panose="020F0502020204030204" pitchFamily="34" charset="0"/>
              </a:rPr>
              <a:t>De vraagstellingen gaan meer van je </a:t>
            </a:r>
            <a:r>
              <a:rPr lang="nl-NL" b="1" dirty="0">
                <a:ea typeface="Calibri" panose="020F0502020204030204" pitchFamily="34" charset="0"/>
              </a:rPr>
              <a:t>inzicht </a:t>
            </a:r>
            <a:r>
              <a:rPr lang="nl-NL" dirty="0">
                <a:ea typeface="Calibri" panose="020F0502020204030204" pitchFamily="34" charset="0"/>
              </a:rPr>
              <a:t>vragen en er zal meer diepgang zijn in de vraagstellingen dan op de havo. </a:t>
            </a:r>
          </a:p>
          <a:p>
            <a:r>
              <a:rPr lang="nl-NL" dirty="0">
                <a:ea typeface="Calibri" panose="020F0502020204030204" pitchFamily="34" charset="0"/>
              </a:rPr>
              <a:t>Het </a:t>
            </a:r>
            <a:r>
              <a:rPr lang="nl-NL" b="1" dirty="0">
                <a:ea typeface="Calibri" panose="020F0502020204030204" pitchFamily="34" charset="0"/>
              </a:rPr>
              <a:t>tempo</a:t>
            </a:r>
            <a:r>
              <a:rPr lang="nl-NL" dirty="0">
                <a:ea typeface="Calibri" panose="020F0502020204030204" pitchFamily="34" charset="0"/>
              </a:rPr>
              <a:t> ligt over het algemeen hoger dan op de havo waardoor je direct moet oefenen wat je hebt geleerd, anders loop je snel achter en mis je het vervolg.</a:t>
            </a:r>
          </a:p>
          <a:p>
            <a:r>
              <a:rPr lang="nl-NL" dirty="0">
                <a:ea typeface="Calibri" panose="020F0502020204030204" pitchFamily="34" charset="0"/>
              </a:rPr>
              <a:t>Dit alles vraagt een grote mate van </a:t>
            </a:r>
            <a:r>
              <a:rPr lang="nl-NL" b="1" dirty="0">
                <a:ea typeface="Calibri" panose="020F0502020204030204" pitchFamily="34" charset="0"/>
              </a:rPr>
              <a:t>zelfstandigheid en verantwoordelijkheid</a:t>
            </a:r>
            <a:r>
              <a:rPr lang="nl-NL" dirty="0">
                <a:ea typeface="Calibri" panose="020F0502020204030204" pitchFamily="34" charset="0"/>
              </a:rPr>
              <a:t> in het bijhouden van de leer- en oefenstof. </a:t>
            </a:r>
          </a:p>
        </p:txBody>
      </p:sp>
      <p:pic>
        <p:nvPicPr>
          <p:cNvPr id="5" name="Afbeelding 4">
            <a:extLst>
              <a:ext uri="{FF2B5EF4-FFF2-40B4-BE49-F238E27FC236}">
                <a16:creationId xmlns:a16="http://schemas.microsoft.com/office/drawing/2014/main" id="{40D2024C-9654-4548-9F09-EF626CBC5784}"/>
              </a:ext>
            </a:extLst>
          </p:cNvPr>
          <p:cNvPicPr>
            <a:picLocks noChangeAspect="1"/>
          </p:cNvPicPr>
          <p:nvPr/>
        </p:nvPicPr>
        <p:blipFill>
          <a:blip r:embed="rId2"/>
          <a:stretch>
            <a:fillRect/>
          </a:stretch>
        </p:blipFill>
        <p:spPr>
          <a:xfrm>
            <a:off x="10501312" y="1"/>
            <a:ext cx="1690688" cy="1690688"/>
          </a:xfrm>
          <a:prstGeom prst="rect">
            <a:avLst/>
          </a:prstGeom>
        </p:spPr>
      </p:pic>
    </p:spTree>
    <p:extLst>
      <p:ext uri="{BB962C8B-B14F-4D97-AF65-F5344CB8AC3E}">
        <p14:creationId xmlns:p14="http://schemas.microsoft.com/office/powerpoint/2010/main" val="1190257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746875-9EE1-4435-8688-DEC0226E17F9}"/>
              </a:ext>
            </a:extLst>
          </p:cNvPr>
          <p:cNvSpPr>
            <a:spLocks noGrp="1"/>
          </p:cNvSpPr>
          <p:nvPr>
            <p:ph type="title"/>
          </p:nvPr>
        </p:nvSpPr>
        <p:spPr/>
        <p:txBody>
          <a:bodyPr/>
          <a:lstStyle/>
          <a:p>
            <a:r>
              <a:rPr lang="nl-NL" b="1" dirty="0"/>
              <a:t>Wat verwachten we van jou</a:t>
            </a:r>
          </a:p>
        </p:txBody>
      </p:sp>
      <p:sp>
        <p:nvSpPr>
          <p:cNvPr id="3" name="Tijdelijke aanduiding voor inhoud 2">
            <a:extLst>
              <a:ext uri="{FF2B5EF4-FFF2-40B4-BE49-F238E27FC236}">
                <a16:creationId xmlns:a16="http://schemas.microsoft.com/office/drawing/2014/main" id="{8A068A48-1B9F-4EC6-8AC3-8635770F104F}"/>
              </a:ext>
            </a:extLst>
          </p:cNvPr>
          <p:cNvSpPr>
            <a:spLocks noGrp="1"/>
          </p:cNvSpPr>
          <p:nvPr>
            <p:ph idx="1"/>
          </p:nvPr>
        </p:nvSpPr>
        <p:spPr>
          <a:xfrm>
            <a:off x="838200" y="3614057"/>
            <a:ext cx="10983686" cy="2350824"/>
          </a:xfrm>
          <a:noFill/>
          <a:effectLst>
            <a:outerShdw blurRad="50800" dist="50800" dir="5400000" algn="ctr" rotWithShape="0">
              <a:schemeClr val="bg1">
                <a:alpha val="1000"/>
              </a:schemeClr>
            </a:outerShdw>
          </a:effectLst>
        </p:spPr>
        <p:txBody>
          <a:bodyPr vert="horz" lIns="91440" tIns="45720" rIns="91440" bIns="45720" rtlCol="0" anchor="t">
            <a:noAutofit/>
          </a:bodyPr>
          <a:lstStyle/>
          <a:p>
            <a:pPr marL="0" indent="0">
              <a:buNone/>
            </a:pPr>
            <a:endParaRPr lang="nl-NL" sz="1000" dirty="0">
              <a:ea typeface="Calibri" panose="020F0502020204030204" pitchFamily="34" charset="0"/>
            </a:endParaRPr>
          </a:p>
          <a:p>
            <a:pPr marL="514350" indent="-514350">
              <a:buFont typeface="+mj-lt"/>
              <a:buAutoNum type="arabicPeriod"/>
            </a:pPr>
            <a:r>
              <a:rPr lang="nl-NL" dirty="0">
                <a:effectLst/>
                <a:ea typeface="Calibri" panose="020F0502020204030204" pitchFamily="34" charset="0"/>
              </a:rPr>
              <a:t>Je bent op tijd in de les.</a:t>
            </a:r>
          </a:p>
          <a:p>
            <a:pPr marL="514350" indent="-514350">
              <a:buFont typeface="+mj-lt"/>
              <a:buAutoNum type="arabicPeriod"/>
            </a:pPr>
            <a:r>
              <a:rPr lang="nl-NL" dirty="0">
                <a:ea typeface="Calibri" panose="020F0502020204030204" pitchFamily="34" charset="0"/>
              </a:rPr>
              <a:t>Je bent bij alle lessen aanwezig (geen verzuim!)</a:t>
            </a:r>
            <a:endParaRPr lang="nl-NL" dirty="0">
              <a:ea typeface="Calibri" panose="020F0502020204030204" pitchFamily="34" charset="0"/>
              <a:cs typeface="Calibri"/>
            </a:endParaRPr>
          </a:p>
          <a:p>
            <a:pPr marL="514350" indent="-514350">
              <a:buFont typeface="+mj-lt"/>
              <a:buAutoNum type="arabicPeriod"/>
            </a:pPr>
            <a:r>
              <a:rPr lang="nl-NL" dirty="0">
                <a:ea typeface="Calibri" panose="020F0502020204030204" pitchFamily="34" charset="0"/>
                <a:cs typeface="Calibri"/>
              </a:rPr>
              <a:t>Je maakt je studie-uren.</a:t>
            </a:r>
          </a:p>
          <a:p>
            <a:pPr marL="514350" indent="-514350">
              <a:buFont typeface="+mj-lt"/>
              <a:buAutoNum type="arabicPeriod"/>
            </a:pPr>
            <a:r>
              <a:rPr lang="nl-NL" dirty="0">
                <a:ea typeface="Calibri" panose="020F0502020204030204" pitchFamily="34" charset="0"/>
                <a:cs typeface="Calibri"/>
              </a:rPr>
              <a:t>Je gaat vanaf periode 1 in het nieuwe vak maatwerkuren volgen</a:t>
            </a:r>
          </a:p>
          <a:p>
            <a:pPr marL="514350" indent="-514350">
              <a:buFont typeface="+mj-lt"/>
              <a:buAutoNum type="arabicPeriod"/>
            </a:pPr>
            <a:r>
              <a:rPr lang="nl-NL" dirty="0">
                <a:ea typeface="Calibri" panose="020F0502020204030204" pitchFamily="34" charset="0"/>
                <a:cs typeface="Calibri"/>
              </a:rPr>
              <a:t>En je zorgt ervoor dat je thuis je schoolwerk op orde houdt.</a:t>
            </a:r>
          </a:p>
          <a:p>
            <a:pPr marL="0" indent="0">
              <a:buNone/>
            </a:pPr>
            <a:endParaRPr lang="nl-NL" dirty="0">
              <a:ea typeface="Calibri" panose="020F0502020204030204" pitchFamily="34" charset="0"/>
              <a:cs typeface="Calibri"/>
            </a:endParaRPr>
          </a:p>
          <a:p>
            <a:pPr marL="0" indent="0">
              <a:buNone/>
            </a:pPr>
            <a:endParaRPr lang="nl-NL" dirty="0">
              <a:ea typeface="Calibri" panose="020F0502020204030204" pitchFamily="34" charset="0"/>
            </a:endParaRPr>
          </a:p>
        </p:txBody>
      </p:sp>
      <p:pic>
        <p:nvPicPr>
          <p:cNvPr id="5" name="Afbeelding 4">
            <a:extLst>
              <a:ext uri="{FF2B5EF4-FFF2-40B4-BE49-F238E27FC236}">
                <a16:creationId xmlns:a16="http://schemas.microsoft.com/office/drawing/2014/main" id="{40D2024C-9654-4548-9F09-EF626CBC5784}"/>
              </a:ext>
            </a:extLst>
          </p:cNvPr>
          <p:cNvPicPr>
            <a:picLocks noChangeAspect="1"/>
          </p:cNvPicPr>
          <p:nvPr/>
        </p:nvPicPr>
        <p:blipFill>
          <a:blip r:embed="rId2"/>
          <a:stretch>
            <a:fillRect/>
          </a:stretch>
        </p:blipFill>
        <p:spPr>
          <a:xfrm>
            <a:off x="10501312" y="1"/>
            <a:ext cx="1690688" cy="1690688"/>
          </a:xfrm>
          <a:prstGeom prst="rect">
            <a:avLst/>
          </a:prstGeom>
        </p:spPr>
      </p:pic>
      <p:pic>
        <p:nvPicPr>
          <p:cNvPr id="7" name="Afbeelding 6">
            <a:extLst>
              <a:ext uri="{FF2B5EF4-FFF2-40B4-BE49-F238E27FC236}">
                <a16:creationId xmlns:a16="http://schemas.microsoft.com/office/drawing/2014/main" id="{0FCF386D-DEED-3034-BA1A-07DBF1C4D2CB}"/>
              </a:ext>
            </a:extLst>
          </p:cNvPr>
          <p:cNvPicPr>
            <a:picLocks noChangeAspect="1"/>
          </p:cNvPicPr>
          <p:nvPr/>
        </p:nvPicPr>
        <p:blipFill>
          <a:blip r:embed="rId3"/>
          <a:stretch>
            <a:fillRect/>
          </a:stretch>
        </p:blipFill>
        <p:spPr>
          <a:xfrm>
            <a:off x="8893628" y="95250"/>
            <a:ext cx="3118757" cy="3638550"/>
          </a:xfrm>
          <a:prstGeom prst="rect">
            <a:avLst/>
          </a:prstGeom>
        </p:spPr>
      </p:pic>
      <p:sp>
        <p:nvSpPr>
          <p:cNvPr id="8" name="Tekstvak 7">
            <a:extLst>
              <a:ext uri="{FF2B5EF4-FFF2-40B4-BE49-F238E27FC236}">
                <a16:creationId xmlns:a16="http://schemas.microsoft.com/office/drawing/2014/main" id="{6E41F3F4-8D18-19CD-A70A-10A1B247C9DD}"/>
              </a:ext>
            </a:extLst>
          </p:cNvPr>
          <p:cNvSpPr txBox="1"/>
          <p:nvPr/>
        </p:nvSpPr>
        <p:spPr>
          <a:xfrm>
            <a:off x="838200" y="1440317"/>
            <a:ext cx="8316686" cy="2523768"/>
          </a:xfrm>
          <a:prstGeom prst="rect">
            <a:avLst/>
          </a:prstGeom>
          <a:noFill/>
        </p:spPr>
        <p:txBody>
          <a:bodyPr wrap="square" rtlCol="0">
            <a:spAutoFit/>
          </a:bodyPr>
          <a:lstStyle/>
          <a:p>
            <a:r>
              <a:rPr lang="nl-NL" sz="2800" dirty="0">
                <a:ea typeface="Calibri" panose="020F0502020204030204" pitchFamily="34" charset="0"/>
              </a:rPr>
              <a:t>In de komende twee jaren wordt jij 18. Dan val je niet meer onder de leerplichtwet. Dat betekent echter niet dat je zelf kunt bepalen of je wel of niet naar school komt. </a:t>
            </a:r>
            <a:r>
              <a:rPr lang="nl-NL" sz="2800" b="1" dirty="0">
                <a:ea typeface="Calibri" panose="020F0502020204030204" pitchFamily="34" charset="0"/>
              </a:rPr>
              <a:t>Er zijn schoolregels voor 18-jarigen over het afhandelen van verzuim-uren</a:t>
            </a:r>
            <a:r>
              <a:rPr lang="nl-NL" sz="2800" dirty="0">
                <a:ea typeface="Calibri" panose="020F0502020204030204" pitchFamily="34" charset="0"/>
              </a:rPr>
              <a:t>.</a:t>
            </a:r>
            <a:endParaRPr lang="nl-NL" sz="2800" dirty="0">
              <a:effectLst/>
              <a:ea typeface="Calibri" panose="020F0502020204030204" pitchFamily="34" charset="0"/>
            </a:endParaRPr>
          </a:p>
          <a:p>
            <a:endParaRPr lang="nl-NL" dirty="0"/>
          </a:p>
        </p:txBody>
      </p:sp>
    </p:spTree>
    <p:extLst>
      <p:ext uri="{BB962C8B-B14F-4D97-AF65-F5344CB8AC3E}">
        <p14:creationId xmlns:p14="http://schemas.microsoft.com/office/powerpoint/2010/main" val="293679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ircle(in)">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746875-9EE1-4435-8688-DEC0226E17F9}"/>
              </a:ext>
            </a:extLst>
          </p:cNvPr>
          <p:cNvSpPr>
            <a:spLocks noGrp="1"/>
          </p:cNvSpPr>
          <p:nvPr>
            <p:ph type="title"/>
          </p:nvPr>
        </p:nvSpPr>
        <p:spPr/>
        <p:txBody>
          <a:bodyPr/>
          <a:lstStyle/>
          <a:p>
            <a:r>
              <a:rPr lang="nl-NL" b="1" dirty="0"/>
              <a:t>Wat verwachten we van jou</a:t>
            </a:r>
          </a:p>
        </p:txBody>
      </p:sp>
      <p:sp>
        <p:nvSpPr>
          <p:cNvPr id="3" name="Tijdelijke aanduiding voor inhoud 2">
            <a:extLst>
              <a:ext uri="{FF2B5EF4-FFF2-40B4-BE49-F238E27FC236}">
                <a16:creationId xmlns:a16="http://schemas.microsoft.com/office/drawing/2014/main" id="{8A068A48-1B9F-4EC6-8AC3-8635770F104F}"/>
              </a:ext>
            </a:extLst>
          </p:cNvPr>
          <p:cNvSpPr>
            <a:spLocks noGrp="1"/>
          </p:cNvSpPr>
          <p:nvPr>
            <p:ph idx="1"/>
          </p:nvPr>
        </p:nvSpPr>
        <p:spPr>
          <a:xfrm>
            <a:off x="838200" y="1792967"/>
            <a:ext cx="10505955" cy="4669641"/>
          </a:xfrm>
        </p:spPr>
        <p:txBody>
          <a:bodyPr vert="horz" lIns="91440" tIns="45720" rIns="91440" bIns="45720" rtlCol="0" anchor="t">
            <a:normAutofit fontScale="92500" lnSpcReduction="20000"/>
          </a:bodyPr>
          <a:lstStyle/>
          <a:p>
            <a:pPr>
              <a:buFont typeface="Arial"/>
              <a:buChar char="•"/>
            </a:pPr>
            <a:r>
              <a:rPr lang="nl-NL" dirty="0">
                <a:ea typeface="+mn-lt"/>
              </a:rPr>
              <a:t>Een rekensommetje:</a:t>
            </a:r>
          </a:p>
          <a:p>
            <a:pPr>
              <a:buFont typeface="Arial"/>
              <a:buChar char="•"/>
            </a:pPr>
            <a:endParaRPr lang="nl-NL" sz="1100" dirty="0">
              <a:ea typeface="+mn-lt"/>
              <a:cs typeface="Calibri"/>
            </a:endParaRPr>
          </a:p>
          <a:p>
            <a:pPr>
              <a:buFont typeface="Arial"/>
              <a:buChar char="•"/>
            </a:pPr>
            <a:r>
              <a:rPr lang="nl-NL" dirty="0">
                <a:ea typeface="+mn-lt"/>
                <a:cs typeface="Calibri"/>
              </a:rPr>
              <a:t>1600 klokuren per jaar (SLU per jaar in de bovenbouw vwo)</a:t>
            </a:r>
          </a:p>
          <a:p>
            <a:pPr>
              <a:buFont typeface="Arial"/>
              <a:buChar char="•"/>
            </a:pPr>
            <a:r>
              <a:rPr lang="nl-NL" dirty="0">
                <a:ea typeface="+mn-lt"/>
                <a:cs typeface="Calibri"/>
              </a:rPr>
              <a:t>52 weken per jaar (40 weken school, 12 weken vakantie)</a:t>
            </a:r>
          </a:p>
          <a:p>
            <a:pPr>
              <a:buFont typeface="Arial"/>
              <a:buChar char="•"/>
            </a:pPr>
            <a:r>
              <a:rPr lang="nl-NL" dirty="0">
                <a:ea typeface="+mn-lt"/>
                <a:cs typeface="Calibri"/>
              </a:rPr>
              <a:t>1600 / 40 = 40 klokuren per schoolweek</a:t>
            </a:r>
          </a:p>
          <a:p>
            <a:pPr>
              <a:buFont typeface="Arial"/>
              <a:buChar char="•"/>
            </a:pPr>
            <a:r>
              <a:rPr lang="nl-NL" dirty="0">
                <a:ea typeface="+mn-lt"/>
                <a:cs typeface="Calibri"/>
              </a:rPr>
              <a:t>Rooster inclusief studie-uren = 33 lesuren x 45 minuten = 25 klokuren per week</a:t>
            </a:r>
          </a:p>
          <a:p>
            <a:pPr>
              <a:buFont typeface="Arial"/>
              <a:buChar char="•"/>
            </a:pPr>
            <a:r>
              <a:rPr lang="nl-NL" dirty="0">
                <a:ea typeface="+mn-lt"/>
                <a:cs typeface="Calibri"/>
              </a:rPr>
              <a:t>Werktijd thuis (huiswerk, leren voor toetsen) = 40 – 25 = gemiddeld 15 uur per week (=2-3 uur per dag)</a:t>
            </a:r>
          </a:p>
          <a:p>
            <a:pPr>
              <a:buFont typeface="Arial"/>
              <a:buChar char="•"/>
            </a:pPr>
            <a:endParaRPr lang="nl-NL" dirty="0">
              <a:ea typeface="+mn-lt"/>
              <a:cs typeface="Calibri"/>
            </a:endParaRPr>
          </a:p>
          <a:p>
            <a:pPr>
              <a:buFont typeface="Arial"/>
              <a:buChar char="•"/>
            </a:pPr>
            <a:r>
              <a:rPr lang="nl-NL" b="1" dirty="0">
                <a:ea typeface="+mn-lt"/>
                <a:cs typeface="Calibri"/>
              </a:rPr>
              <a:t>Dit houdt in dat je een goede planning moet maken tussen thuiswerken, sporten (andere </a:t>
            </a:r>
            <a:r>
              <a:rPr lang="nl-NL" b="1" dirty="0" err="1">
                <a:ea typeface="+mn-lt"/>
                <a:cs typeface="Calibri"/>
              </a:rPr>
              <a:t>hobbies</a:t>
            </a:r>
            <a:r>
              <a:rPr lang="nl-NL" b="1" dirty="0">
                <a:ea typeface="+mn-lt"/>
                <a:cs typeface="Calibri"/>
              </a:rPr>
              <a:t>) en betaald werk.</a:t>
            </a:r>
          </a:p>
          <a:p>
            <a:pPr>
              <a:buFont typeface="Arial"/>
              <a:buChar char="•"/>
            </a:pPr>
            <a:endParaRPr lang="nl-NL" dirty="0">
              <a:ea typeface="Calibri" panose="020F0502020204030204" pitchFamily="34" charset="0"/>
              <a:cs typeface="Calibri"/>
            </a:endParaRPr>
          </a:p>
          <a:p>
            <a:endParaRPr lang="nl-NL" dirty="0">
              <a:ea typeface="Calibri" panose="020F0502020204030204" pitchFamily="34" charset="0"/>
            </a:endParaRPr>
          </a:p>
        </p:txBody>
      </p:sp>
      <p:pic>
        <p:nvPicPr>
          <p:cNvPr id="4" name="Afbeelding 3">
            <a:extLst>
              <a:ext uri="{FF2B5EF4-FFF2-40B4-BE49-F238E27FC236}">
                <a16:creationId xmlns:a16="http://schemas.microsoft.com/office/drawing/2014/main" id="{1DC0DC55-2BDB-A623-62D1-6A0D833A8C88}"/>
              </a:ext>
            </a:extLst>
          </p:cNvPr>
          <p:cNvPicPr>
            <a:picLocks noChangeAspect="1"/>
          </p:cNvPicPr>
          <p:nvPr/>
        </p:nvPicPr>
        <p:blipFill>
          <a:blip r:embed="rId2"/>
          <a:stretch>
            <a:fillRect/>
          </a:stretch>
        </p:blipFill>
        <p:spPr>
          <a:xfrm>
            <a:off x="10397276" y="167368"/>
            <a:ext cx="1690689" cy="1690689"/>
          </a:xfrm>
          <a:prstGeom prst="rect">
            <a:avLst/>
          </a:prstGeom>
        </p:spPr>
      </p:pic>
      <p:pic>
        <p:nvPicPr>
          <p:cNvPr id="5" name="Afbeelding 4">
            <a:extLst>
              <a:ext uri="{FF2B5EF4-FFF2-40B4-BE49-F238E27FC236}">
                <a16:creationId xmlns:a16="http://schemas.microsoft.com/office/drawing/2014/main" id="{40D2024C-9654-4548-9F09-EF626CBC5784}"/>
              </a:ext>
            </a:extLst>
          </p:cNvPr>
          <p:cNvPicPr>
            <a:picLocks noChangeAspect="1"/>
          </p:cNvPicPr>
          <p:nvPr/>
        </p:nvPicPr>
        <p:blipFill>
          <a:blip r:embed="rId3"/>
          <a:stretch>
            <a:fillRect/>
          </a:stretch>
        </p:blipFill>
        <p:spPr>
          <a:xfrm>
            <a:off x="10397276" y="167368"/>
            <a:ext cx="1690688" cy="1690688"/>
          </a:xfrm>
          <a:prstGeom prst="rect">
            <a:avLst/>
          </a:prstGeom>
        </p:spPr>
      </p:pic>
    </p:spTree>
    <p:extLst>
      <p:ext uri="{BB962C8B-B14F-4D97-AF65-F5344CB8AC3E}">
        <p14:creationId xmlns:p14="http://schemas.microsoft.com/office/powerpoint/2010/main" val="246510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6" presetClass="entr" presetSubtype="16" fill="hold"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circle(in)">
                                      <p:cBhvr>
                                        <p:cTn id="2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746875-9EE1-4435-8688-DEC0226E17F9}"/>
              </a:ext>
            </a:extLst>
          </p:cNvPr>
          <p:cNvSpPr>
            <a:spLocks noGrp="1"/>
          </p:cNvSpPr>
          <p:nvPr>
            <p:ph type="title"/>
          </p:nvPr>
        </p:nvSpPr>
        <p:spPr/>
        <p:txBody>
          <a:bodyPr/>
          <a:lstStyle/>
          <a:p>
            <a:r>
              <a:rPr lang="nl-NL" b="1" dirty="0"/>
              <a:t>Wat verwachten we van jou</a:t>
            </a:r>
          </a:p>
        </p:txBody>
      </p:sp>
      <p:sp>
        <p:nvSpPr>
          <p:cNvPr id="3" name="Tijdelijke aanduiding voor inhoud 2">
            <a:extLst>
              <a:ext uri="{FF2B5EF4-FFF2-40B4-BE49-F238E27FC236}">
                <a16:creationId xmlns:a16="http://schemas.microsoft.com/office/drawing/2014/main" id="{8A068A48-1B9F-4EC6-8AC3-8635770F104F}"/>
              </a:ext>
            </a:extLst>
          </p:cNvPr>
          <p:cNvSpPr>
            <a:spLocks noGrp="1"/>
          </p:cNvSpPr>
          <p:nvPr>
            <p:ph idx="1"/>
          </p:nvPr>
        </p:nvSpPr>
        <p:spPr>
          <a:xfrm>
            <a:off x="838200" y="1825625"/>
            <a:ext cx="10505955" cy="4669641"/>
          </a:xfrm>
        </p:spPr>
        <p:txBody>
          <a:bodyPr vert="horz" lIns="91440" tIns="45720" rIns="91440" bIns="45720" rtlCol="0" anchor="t">
            <a:normAutofit/>
          </a:bodyPr>
          <a:lstStyle/>
          <a:p>
            <a:pPr>
              <a:buFont typeface="Arial"/>
              <a:buChar char="•"/>
            </a:pPr>
            <a:r>
              <a:rPr lang="nl-NL" dirty="0">
                <a:ea typeface="+mn-lt"/>
              </a:rPr>
              <a:t>Zorg dat je voor de buitenschoolse uren een goed schema maakt met tijd voor school en andere zaken en zorg voor een plek hebt waar je thuis goed kunt werken!</a:t>
            </a:r>
          </a:p>
          <a:p>
            <a:pPr>
              <a:buFont typeface="Arial"/>
              <a:buChar char="•"/>
            </a:pPr>
            <a:endParaRPr lang="nl-NL" dirty="0">
              <a:ea typeface="+mn-lt"/>
            </a:endParaRPr>
          </a:p>
          <a:p>
            <a:pPr>
              <a:buFont typeface="Arial"/>
              <a:buChar char="•"/>
            </a:pPr>
            <a:r>
              <a:rPr lang="nl-NL" dirty="0">
                <a:ea typeface="+mn-lt"/>
              </a:rPr>
              <a:t>Je doet actief mee in de les, je hebt je huiswerk gemaakt en je maakt de proefwerken en schoolexamens. (uiteraard met goede resultaten).</a:t>
            </a:r>
            <a:endParaRPr lang="nl-NL" dirty="0">
              <a:ea typeface="+mn-lt"/>
              <a:cs typeface="+mn-lt"/>
            </a:endParaRPr>
          </a:p>
          <a:p>
            <a:pPr marL="0" indent="0">
              <a:buNone/>
            </a:pPr>
            <a:endParaRPr lang="nl-NL" dirty="0">
              <a:ea typeface="Calibri" panose="020F0502020204030204" pitchFamily="34" charset="0"/>
            </a:endParaRPr>
          </a:p>
          <a:p>
            <a:r>
              <a:rPr lang="nl-NL" dirty="0">
                <a:ea typeface="Calibri" panose="020F0502020204030204" pitchFamily="34" charset="0"/>
              </a:rPr>
              <a:t>Wij gaan je prestaties en inzet </a:t>
            </a:r>
            <a:r>
              <a:rPr lang="nl-NL" b="1" dirty="0">
                <a:ea typeface="Calibri" panose="020F0502020204030204" pitchFamily="34" charset="0"/>
              </a:rPr>
              <a:t>monitoren</a:t>
            </a:r>
            <a:r>
              <a:rPr lang="nl-NL" dirty="0">
                <a:ea typeface="Calibri" panose="020F0502020204030204" pitchFamily="34" charset="0"/>
              </a:rPr>
              <a:t>, waarbij we rekening houden met het feit dat veel dingen nieuw zijn in de 1</a:t>
            </a:r>
            <a:r>
              <a:rPr lang="nl-NL" baseline="30000" dirty="0">
                <a:ea typeface="Calibri" panose="020F0502020204030204" pitchFamily="34" charset="0"/>
              </a:rPr>
              <a:t>e</a:t>
            </a:r>
            <a:r>
              <a:rPr lang="nl-NL" dirty="0">
                <a:ea typeface="Calibri" panose="020F0502020204030204" pitchFamily="34" charset="0"/>
              </a:rPr>
              <a:t> periode.</a:t>
            </a:r>
            <a:endParaRPr lang="nl-NL" dirty="0">
              <a:ea typeface="Calibri" panose="020F0502020204030204" pitchFamily="34" charset="0"/>
              <a:cs typeface="Calibri"/>
            </a:endParaRPr>
          </a:p>
          <a:p>
            <a:endParaRPr lang="nl-NL" dirty="0">
              <a:ea typeface="Calibri" panose="020F0502020204030204" pitchFamily="34" charset="0"/>
            </a:endParaRPr>
          </a:p>
        </p:txBody>
      </p:sp>
      <p:pic>
        <p:nvPicPr>
          <p:cNvPr id="5" name="Afbeelding 4">
            <a:extLst>
              <a:ext uri="{FF2B5EF4-FFF2-40B4-BE49-F238E27FC236}">
                <a16:creationId xmlns:a16="http://schemas.microsoft.com/office/drawing/2014/main" id="{40D2024C-9654-4548-9F09-EF626CBC5784}"/>
              </a:ext>
            </a:extLst>
          </p:cNvPr>
          <p:cNvPicPr>
            <a:picLocks noChangeAspect="1"/>
          </p:cNvPicPr>
          <p:nvPr/>
        </p:nvPicPr>
        <p:blipFill>
          <a:blip r:embed="rId2"/>
          <a:stretch>
            <a:fillRect/>
          </a:stretch>
        </p:blipFill>
        <p:spPr>
          <a:xfrm>
            <a:off x="10501312" y="1"/>
            <a:ext cx="1690688" cy="1690688"/>
          </a:xfrm>
          <a:prstGeom prst="rect">
            <a:avLst/>
          </a:prstGeom>
        </p:spPr>
      </p:pic>
    </p:spTree>
    <p:extLst>
      <p:ext uri="{BB962C8B-B14F-4D97-AF65-F5344CB8AC3E}">
        <p14:creationId xmlns:p14="http://schemas.microsoft.com/office/powerpoint/2010/main" val="1135778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746875-9EE1-4435-8688-DEC0226E17F9}"/>
              </a:ext>
            </a:extLst>
          </p:cNvPr>
          <p:cNvSpPr>
            <a:spLocks noGrp="1"/>
          </p:cNvSpPr>
          <p:nvPr>
            <p:ph type="title"/>
          </p:nvPr>
        </p:nvSpPr>
        <p:spPr/>
        <p:txBody>
          <a:bodyPr/>
          <a:lstStyle/>
          <a:p>
            <a:r>
              <a:rPr lang="nl-NL" b="1" dirty="0"/>
              <a:t>Hoe gaan we je monitoren (1)</a:t>
            </a:r>
          </a:p>
        </p:txBody>
      </p:sp>
      <p:sp>
        <p:nvSpPr>
          <p:cNvPr id="3" name="Tijdelijke aanduiding voor inhoud 2">
            <a:extLst>
              <a:ext uri="{FF2B5EF4-FFF2-40B4-BE49-F238E27FC236}">
                <a16:creationId xmlns:a16="http://schemas.microsoft.com/office/drawing/2014/main" id="{8A068A48-1B9F-4EC6-8AC3-8635770F104F}"/>
              </a:ext>
            </a:extLst>
          </p:cNvPr>
          <p:cNvSpPr>
            <a:spLocks noGrp="1"/>
          </p:cNvSpPr>
          <p:nvPr>
            <p:ph idx="1"/>
          </p:nvPr>
        </p:nvSpPr>
        <p:spPr>
          <a:xfrm>
            <a:off x="838200" y="1673225"/>
            <a:ext cx="10505955" cy="4833616"/>
          </a:xfrm>
        </p:spPr>
        <p:txBody>
          <a:bodyPr vert="horz" lIns="91440" tIns="45720" rIns="91440" bIns="45720" rtlCol="0" anchor="t">
            <a:normAutofit/>
          </a:bodyPr>
          <a:lstStyle/>
          <a:p>
            <a:r>
              <a:rPr lang="nl-NL" dirty="0">
                <a:ea typeface="Calibri" panose="020F0502020204030204" pitchFamily="34" charset="0"/>
              </a:rPr>
              <a:t>De overgang van havo naar vwo wordt vaak onderschat. Voor een aantal van jullie zullen de resultaten in 1</a:t>
            </a:r>
            <a:r>
              <a:rPr lang="nl-NL" baseline="30000" dirty="0">
                <a:ea typeface="Calibri" panose="020F0502020204030204" pitchFamily="34" charset="0"/>
              </a:rPr>
              <a:t>e</a:t>
            </a:r>
            <a:r>
              <a:rPr lang="nl-NL" dirty="0">
                <a:ea typeface="Calibri" panose="020F0502020204030204" pitchFamily="34" charset="0"/>
              </a:rPr>
              <a:t> instantie tegenvallen. Laat je hierdoor niet ontmoedigen.</a:t>
            </a:r>
          </a:p>
          <a:p>
            <a:r>
              <a:rPr lang="nl-NL" dirty="0">
                <a:ea typeface="Calibri" panose="020F0502020204030204" pitchFamily="34" charset="0"/>
              </a:rPr>
              <a:t>De vooruitgang van iedere doorstromer wordt besproken tijdens de rapportvergaderingen.</a:t>
            </a:r>
          </a:p>
          <a:p>
            <a:r>
              <a:rPr lang="nl-NL" dirty="0">
                <a:ea typeface="Calibri" panose="020F0502020204030204" pitchFamily="34" charset="0"/>
              </a:rPr>
              <a:t>Rond toetsweek 2 zou je helemaal gewend moeten zijn aan het vwo. Dat betekent dat jouw resultaten op dat moment een goed beeld van jou weergeven en over jouw kans van slagen op het vwo. </a:t>
            </a:r>
            <a:endParaRPr lang="nl-NL" dirty="0">
              <a:ea typeface="Calibri" panose="020F0502020204030204" pitchFamily="34" charset="0"/>
              <a:cs typeface="Calibri"/>
            </a:endParaRPr>
          </a:p>
        </p:txBody>
      </p:sp>
      <p:pic>
        <p:nvPicPr>
          <p:cNvPr id="5" name="Afbeelding 4">
            <a:extLst>
              <a:ext uri="{FF2B5EF4-FFF2-40B4-BE49-F238E27FC236}">
                <a16:creationId xmlns:a16="http://schemas.microsoft.com/office/drawing/2014/main" id="{40D2024C-9654-4548-9F09-EF626CBC5784}"/>
              </a:ext>
            </a:extLst>
          </p:cNvPr>
          <p:cNvPicPr>
            <a:picLocks noChangeAspect="1"/>
          </p:cNvPicPr>
          <p:nvPr/>
        </p:nvPicPr>
        <p:blipFill>
          <a:blip r:embed="rId2"/>
          <a:stretch>
            <a:fillRect/>
          </a:stretch>
        </p:blipFill>
        <p:spPr>
          <a:xfrm>
            <a:off x="10501312" y="1"/>
            <a:ext cx="1690688" cy="1690688"/>
          </a:xfrm>
          <a:prstGeom prst="rect">
            <a:avLst/>
          </a:prstGeom>
        </p:spPr>
      </p:pic>
    </p:spTree>
    <p:extLst>
      <p:ext uri="{BB962C8B-B14F-4D97-AF65-F5344CB8AC3E}">
        <p14:creationId xmlns:p14="http://schemas.microsoft.com/office/powerpoint/2010/main" val="1434686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3" id="{7D39FBB0-E872-4584-B915-0B4B2C3CAA77}" vid="{931FA567-91E5-41A3-B56A-E03EA1C03BA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ac554a4-a7e6-4112-a660-d6a3748ba7dc" xsi:nil="true"/>
    <lcf76f155ced4ddcb4097134ff3c332f xmlns="230ff946-340e-47af-ae18-b30d27fb9862">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A90190B281E864EAABA4D8388C5943C" ma:contentTypeVersion="15" ma:contentTypeDescription="Een nieuw document maken." ma:contentTypeScope="" ma:versionID="f87a1da917dd1b91cdc6f121e3da34fe">
  <xsd:schema xmlns:xsd="http://www.w3.org/2001/XMLSchema" xmlns:xs="http://www.w3.org/2001/XMLSchema" xmlns:p="http://schemas.microsoft.com/office/2006/metadata/properties" xmlns:ns2="230ff946-340e-47af-ae18-b30d27fb9862" xmlns:ns3="1ac554a4-a7e6-4112-a660-d6a3748ba7dc" targetNamespace="http://schemas.microsoft.com/office/2006/metadata/properties" ma:root="true" ma:fieldsID="a554f482050aa2662161d9f77fc35dc4" ns2:_="" ns3:_="">
    <xsd:import namespace="230ff946-340e-47af-ae18-b30d27fb9862"/>
    <xsd:import namespace="1ac554a4-a7e6-4112-a660-d6a3748ba7d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0ff946-340e-47af-ae18-b30d27fb98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Afbeeldingtags" ma:readOnly="false" ma:fieldId="{5cf76f15-5ced-4ddc-b409-7134ff3c332f}" ma:taxonomyMulti="true" ma:sspId="11bbe85b-3fab-419a-a9b6-de03db0cb14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c554a4-a7e6-4112-a660-d6a3748ba7dc"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TaxCatchAll" ma:index="20" nillable="true" ma:displayName="Taxonomy Catch All Column" ma:hidden="true" ma:list="{61a116e7-c0c9-4451-b242-33bf94c009dd}" ma:internalName="TaxCatchAll" ma:showField="CatchAllData" ma:web="1ac554a4-a7e6-4112-a660-d6a3748ba7d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914182-A468-4148-9E9E-97A33952817A}">
  <ds:schemaRefs>
    <ds:schemaRef ds:uri="http://purl.org/dc/dcmitype/"/>
    <ds:schemaRef ds:uri="http://purl.org/dc/terms/"/>
    <ds:schemaRef ds:uri="http://schemas.microsoft.com/office/2006/documentManagement/types"/>
    <ds:schemaRef ds:uri="http://schemas.microsoft.com/office/2006/metadata/properties"/>
    <ds:schemaRef ds:uri="http://www.w3.org/XML/1998/namespace"/>
    <ds:schemaRef ds:uri="http://purl.org/dc/elements/1.1/"/>
    <ds:schemaRef ds:uri="http://schemas.openxmlformats.org/package/2006/metadata/core-properties"/>
    <ds:schemaRef ds:uri="230ff946-340e-47af-ae18-b30d27fb9862"/>
    <ds:schemaRef ds:uri="http://schemas.microsoft.com/office/infopath/2007/PartnerControls"/>
    <ds:schemaRef ds:uri="1ac554a4-a7e6-4112-a660-d6a3748ba7dc"/>
  </ds:schemaRefs>
</ds:datastoreItem>
</file>

<file path=customXml/itemProps2.xml><?xml version="1.0" encoding="utf-8"?>
<ds:datastoreItem xmlns:ds="http://schemas.openxmlformats.org/officeDocument/2006/customXml" ds:itemID="{485168D5-0384-4D8A-8218-E93571C6CAB5}">
  <ds:schemaRefs>
    <ds:schemaRef ds:uri="http://schemas.microsoft.com/sharepoint/v3/contenttype/forms"/>
  </ds:schemaRefs>
</ds:datastoreItem>
</file>

<file path=customXml/itemProps3.xml><?xml version="1.0" encoding="utf-8"?>
<ds:datastoreItem xmlns:ds="http://schemas.openxmlformats.org/officeDocument/2006/customXml" ds:itemID="{5530105D-A812-4C72-A65F-7BB16AC24DE7}"/>
</file>

<file path=docProps/app.xml><?xml version="1.0" encoding="utf-8"?>
<Properties xmlns="http://schemas.openxmlformats.org/officeDocument/2006/extended-properties" xmlns:vt="http://schemas.openxmlformats.org/officeDocument/2006/docPropsVTypes">
  <Template>titus brandsma lyceum</Template>
  <TotalTime>201</TotalTime>
  <Words>1907</Words>
  <Application>Microsoft Office PowerPoint</Application>
  <PresentationFormat>Breedbeeld</PresentationFormat>
  <Paragraphs>153</Paragraphs>
  <Slides>24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24</vt:i4>
      </vt:variant>
    </vt:vector>
  </HeadingPairs>
  <TitlesOfParts>
    <vt:vector size="28" baseType="lpstr">
      <vt:lpstr>Arial</vt:lpstr>
      <vt:lpstr>Calibri</vt:lpstr>
      <vt:lpstr>Calibri Light</vt:lpstr>
      <vt:lpstr>Kantoorthema</vt:lpstr>
      <vt:lpstr>Doorstromen van 5 havo naar 5 vwo</vt:lpstr>
      <vt:lpstr>Van harte welkom op het vwo!</vt:lpstr>
      <vt:lpstr>Resultaten van de vorige groep</vt:lpstr>
      <vt:lpstr>Wat kun je verwachten op 5 vwo</vt:lpstr>
      <vt:lpstr>Wat kun je verwachten op 5 vwo</vt:lpstr>
      <vt:lpstr>Wat verwachten we van jou</vt:lpstr>
      <vt:lpstr>Wat verwachten we van jou</vt:lpstr>
      <vt:lpstr>Wat verwachten we van jou</vt:lpstr>
      <vt:lpstr>Hoe gaan we je monitoren (1)</vt:lpstr>
      <vt:lpstr>Hoe gaan we je monitoren (2)</vt:lpstr>
      <vt:lpstr>Wie gaat jou helpen op het vwo!</vt:lpstr>
      <vt:lpstr>PowerPoint-presentatie</vt:lpstr>
      <vt:lpstr>Jij zelf</vt:lpstr>
      <vt:lpstr>Wie gaat jou helpen op het vwo!</vt:lpstr>
      <vt:lpstr>Je ouders (verzorgers)</vt:lpstr>
      <vt:lpstr>Wie gaat jou helpen op het vwo!</vt:lpstr>
      <vt:lpstr>Je mentor</vt:lpstr>
      <vt:lpstr>Je mentor</vt:lpstr>
      <vt:lpstr>Vakken waarvoor inhaalwerk nodig is</vt:lpstr>
      <vt:lpstr>Wie gaat jou helpen op het vwo!</vt:lpstr>
      <vt:lpstr>Je vakdocenten</vt:lpstr>
      <vt:lpstr>Samenvattend</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Doorstromen van 5 havo naar 5 vwo</dc:title>
  <dc:creator>Noud van de Wetering</dc:creator>
  <cp:lastModifiedBy>Noud van de Wetering</cp:lastModifiedBy>
  <cp:revision>238</cp:revision>
  <cp:lastPrinted>2023-08-24T08:43:18Z</cp:lastPrinted>
  <dcterms:created xsi:type="dcterms:W3CDTF">2020-08-17T12:58:08Z</dcterms:created>
  <dcterms:modified xsi:type="dcterms:W3CDTF">2023-08-24T08:46:02Z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0x0101005A90190B281E864EAABA4D8388C5943C</vt:lpwstr>
  </property>
  <property fmtid="{D5CDD505-2E9C-101B-9397-08002B2CF9AE}" pid="3" name="MediaServiceImageTags">
    <vt:lpwstr/>
  </property>
</Properties>
</file>