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notesMasterIdLst>
    <p:notesMasterId r:id="rId25"/>
  </p:notesMasterIdLst>
  <p:handoutMasterIdLst>
    <p:handoutMasterId r:id="rId26"/>
  </p:handoutMasterIdLst>
  <p:sldIdLst>
    <p:sldId id="256" r:id="rId6"/>
    <p:sldId id="271" r:id="rId7"/>
    <p:sldId id="265" r:id="rId8"/>
    <p:sldId id="272" r:id="rId9"/>
    <p:sldId id="262" r:id="rId10"/>
    <p:sldId id="273" r:id="rId11"/>
    <p:sldId id="274" r:id="rId12"/>
    <p:sldId id="276" r:id="rId13"/>
    <p:sldId id="288" r:id="rId14"/>
    <p:sldId id="275" r:id="rId15"/>
    <p:sldId id="277" r:id="rId16"/>
    <p:sldId id="278" r:id="rId17"/>
    <p:sldId id="279" r:id="rId18"/>
    <p:sldId id="280" r:id="rId19"/>
    <p:sldId id="284" r:id="rId20"/>
    <p:sldId id="285" r:id="rId21"/>
    <p:sldId id="283" r:id="rId22"/>
    <p:sldId id="286" r:id="rId23"/>
    <p:sldId id="287" r:id="rId24"/>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D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80024" autoAdjust="0"/>
  </p:normalViewPr>
  <p:slideViewPr>
    <p:cSldViewPr>
      <p:cViewPr varScale="1">
        <p:scale>
          <a:sx n="71" d="100"/>
          <a:sy n="71" d="100"/>
        </p:scale>
        <p:origin x="1718"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ings, E.B. (Elvera)" userId="529da4e2-6fb7-4ac5-8ada-2cef259ed167" providerId="ADAL" clId="{062E1C4C-1E87-4A8D-B7A9-3957782F5135}"/>
    <pc:docChg chg="undo custSel delSld modSld">
      <pc:chgData name="Pennings, E.B. (Elvera)" userId="529da4e2-6fb7-4ac5-8ada-2cef259ed167" providerId="ADAL" clId="{062E1C4C-1E87-4A8D-B7A9-3957782F5135}" dt="2023-07-06T21:46:31.722" v="788" actId="2711"/>
      <pc:docMkLst>
        <pc:docMk/>
      </pc:docMkLst>
      <pc:sldChg chg="modSp mod">
        <pc:chgData name="Pennings, E.B. (Elvera)" userId="529da4e2-6fb7-4ac5-8ada-2cef259ed167" providerId="ADAL" clId="{062E1C4C-1E87-4A8D-B7A9-3957782F5135}" dt="2023-07-06T21:42:15.201" v="699" actId="207"/>
        <pc:sldMkLst>
          <pc:docMk/>
          <pc:sldMk cId="2864061854" sldId="256"/>
        </pc:sldMkLst>
        <pc:spChg chg="mod">
          <ac:chgData name="Pennings, E.B. (Elvera)" userId="529da4e2-6fb7-4ac5-8ada-2cef259ed167" providerId="ADAL" clId="{062E1C4C-1E87-4A8D-B7A9-3957782F5135}" dt="2023-07-06T21:42:15.201" v="699" actId="207"/>
          <ac:spMkLst>
            <pc:docMk/>
            <pc:sldMk cId="2864061854" sldId="256"/>
            <ac:spMk id="2" creationId="{00000000-0000-0000-0000-000000000000}"/>
          </ac:spMkLst>
        </pc:spChg>
        <pc:spChg chg="mod">
          <ac:chgData name="Pennings, E.B. (Elvera)" userId="529da4e2-6fb7-4ac5-8ada-2cef259ed167" providerId="ADAL" clId="{062E1C4C-1E87-4A8D-B7A9-3957782F5135}" dt="2023-07-06T21:10:45.532" v="305" actId="2711"/>
          <ac:spMkLst>
            <pc:docMk/>
            <pc:sldMk cId="2864061854" sldId="256"/>
            <ac:spMk id="3" creationId="{00000000-0000-0000-0000-000000000000}"/>
          </ac:spMkLst>
        </pc:spChg>
      </pc:sldChg>
      <pc:sldChg chg="addSp delSp modSp mod modClrScheme chgLayout">
        <pc:chgData name="Pennings, E.B. (Elvera)" userId="529da4e2-6fb7-4ac5-8ada-2cef259ed167" providerId="ADAL" clId="{062E1C4C-1E87-4A8D-B7A9-3957782F5135}" dt="2023-07-06T21:42:22.274" v="700" actId="207"/>
        <pc:sldMkLst>
          <pc:docMk/>
          <pc:sldMk cId="786728881" sldId="257"/>
        </pc:sldMkLst>
        <pc:spChg chg="mod ord">
          <ac:chgData name="Pennings, E.B. (Elvera)" userId="529da4e2-6fb7-4ac5-8ada-2cef259ed167" providerId="ADAL" clId="{062E1C4C-1E87-4A8D-B7A9-3957782F5135}" dt="2023-07-06T21:06:43.354" v="173" actId="5793"/>
          <ac:spMkLst>
            <pc:docMk/>
            <pc:sldMk cId="786728881" sldId="257"/>
            <ac:spMk id="2" creationId="{00000000-0000-0000-0000-000000000000}"/>
          </ac:spMkLst>
        </pc:spChg>
        <pc:spChg chg="mod ord">
          <ac:chgData name="Pennings, E.B. (Elvera)" userId="529da4e2-6fb7-4ac5-8ada-2cef259ed167" providerId="ADAL" clId="{062E1C4C-1E87-4A8D-B7A9-3957782F5135}" dt="2023-07-06T21:12:17.143" v="326" actId="14100"/>
          <ac:spMkLst>
            <pc:docMk/>
            <pc:sldMk cId="786728881" sldId="257"/>
            <ac:spMk id="3" creationId="{00000000-0000-0000-0000-000000000000}"/>
          </ac:spMkLst>
        </pc:spChg>
        <pc:spChg chg="add del mod">
          <ac:chgData name="Pennings, E.B. (Elvera)" userId="529da4e2-6fb7-4ac5-8ada-2cef259ed167" providerId="ADAL" clId="{062E1C4C-1E87-4A8D-B7A9-3957782F5135}" dt="2023-07-06T21:05:02.193" v="134"/>
          <ac:spMkLst>
            <pc:docMk/>
            <pc:sldMk cId="786728881" sldId="257"/>
            <ac:spMk id="5" creationId="{094A8021-1CEB-80A3-6692-DFCDBE38A010}"/>
          </ac:spMkLst>
        </pc:spChg>
        <pc:spChg chg="add del mod">
          <ac:chgData name="Pennings, E.B. (Elvera)" userId="529da4e2-6fb7-4ac5-8ada-2cef259ed167" providerId="ADAL" clId="{062E1C4C-1E87-4A8D-B7A9-3957782F5135}" dt="2023-07-06T21:05:50.949" v="142" actId="22"/>
          <ac:spMkLst>
            <pc:docMk/>
            <pc:sldMk cId="786728881" sldId="257"/>
            <ac:spMk id="7" creationId="{3FAED6B6-F98B-7FDB-F6E3-98B4FEEC663D}"/>
          </ac:spMkLst>
        </pc:spChg>
        <pc:spChg chg="add mod ord">
          <ac:chgData name="Pennings, E.B. (Elvera)" userId="529da4e2-6fb7-4ac5-8ada-2cef259ed167" providerId="ADAL" clId="{062E1C4C-1E87-4A8D-B7A9-3957782F5135}" dt="2023-07-06T21:42:22.274" v="700" actId="207"/>
          <ac:spMkLst>
            <pc:docMk/>
            <pc:sldMk cId="786728881" sldId="257"/>
            <ac:spMk id="8" creationId="{26B15C71-BECF-1E67-C834-2A7DCD83E8D2}"/>
          </ac:spMkLst>
        </pc:spChg>
      </pc:sldChg>
      <pc:sldChg chg="modSp mod modClrScheme chgLayout">
        <pc:chgData name="Pennings, E.B. (Elvera)" userId="529da4e2-6fb7-4ac5-8ada-2cef259ed167" providerId="ADAL" clId="{062E1C4C-1E87-4A8D-B7A9-3957782F5135}" dt="2023-07-06T21:43:07.952" v="705" actId="207"/>
        <pc:sldMkLst>
          <pc:docMk/>
          <pc:sldMk cId="819542784" sldId="258"/>
        </pc:sldMkLst>
        <pc:spChg chg="mod ord">
          <ac:chgData name="Pennings, E.B. (Elvera)" userId="529da4e2-6fb7-4ac5-8ada-2cef259ed167" providerId="ADAL" clId="{062E1C4C-1E87-4A8D-B7A9-3957782F5135}" dt="2023-07-06T21:43:07.952" v="705" actId="207"/>
          <ac:spMkLst>
            <pc:docMk/>
            <pc:sldMk cId="819542784" sldId="258"/>
            <ac:spMk id="2" creationId="{00000000-0000-0000-0000-000000000000}"/>
          </ac:spMkLst>
        </pc:spChg>
        <pc:spChg chg="mod ord">
          <ac:chgData name="Pennings, E.B. (Elvera)" userId="529da4e2-6fb7-4ac5-8ada-2cef259ed167" providerId="ADAL" clId="{062E1C4C-1E87-4A8D-B7A9-3957782F5135}" dt="2023-07-06T21:40:43.903" v="694" actId="20577"/>
          <ac:spMkLst>
            <pc:docMk/>
            <pc:sldMk cId="819542784" sldId="258"/>
            <ac:spMk id="3" creationId="{00000000-0000-0000-0000-000000000000}"/>
          </ac:spMkLst>
        </pc:spChg>
      </pc:sldChg>
      <pc:sldChg chg="modSp mod modClrScheme chgLayout">
        <pc:chgData name="Pennings, E.B. (Elvera)" userId="529da4e2-6fb7-4ac5-8ada-2cef259ed167" providerId="ADAL" clId="{062E1C4C-1E87-4A8D-B7A9-3957782F5135}" dt="2023-07-06T21:46:31.722" v="788" actId="2711"/>
        <pc:sldMkLst>
          <pc:docMk/>
          <pc:sldMk cId="3252623026" sldId="259"/>
        </pc:sldMkLst>
        <pc:spChg chg="mod ord">
          <ac:chgData name="Pennings, E.B. (Elvera)" userId="529da4e2-6fb7-4ac5-8ada-2cef259ed167" providerId="ADAL" clId="{062E1C4C-1E87-4A8D-B7A9-3957782F5135}" dt="2023-07-06T21:45:24.512" v="785" actId="255"/>
          <ac:spMkLst>
            <pc:docMk/>
            <pc:sldMk cId="3252623026" sldId="259"/>
            <ac:spMk id="2" creationId="{00000000-0000-0000-0000-000000000000}"/>
          </ac:spMkLst>
        </pc:spChg>
        <pc:spChg chg="mod ord">
          <ac:chgData name="Pennings, E.B. (Elvera)" userId="529da4e2-6fb7-4ac5-8ada-2cef259ed167" providerId="ADAL" clId="{062E1C4C-1E87-4A8D-B7A9-3957782F5135}" dt="2023-07-06T21:46:31.722" v="788" actId="2711"/>
          <ac:spMkLst>
            <pc:docMk/>
            <pc:sldMk cId="3252623026" sldId="259"/>
            <ac:spMk id="3" creationId="{00000000-0000-0000-0000-000000000000}"/>
          </ac:spMkLst>
        </pc:spChg>
      </pc:sldChg>
      <pc:sldChg chg="addSp delSp modSp mod modClrScheme chgLayout">
        <pc:chgData name="Pennings, E.B. (Elvera)" userId="529da4e2-6fb7-4ac5-8ada-2cef259ed167" providerId="ADAL" clId="{062E1C4C-1E87-4A8D-B7A9-3957782F5135}" dt="2023-07-06T21:42:55.652" v="704" actId="14100"/>
        <pc:sldMkLst>
          <pc:docMk/>
          <pc:sldMk cId="521468202" sldId="262"/>
        </pc:sldMkLst>
        <pc:spChg chg="mod ord">
          <ac:chgData name="Pennings, E.B. (Elvera)" userId="529da4e2-6fb7-4ac5-8ada-2cef259ed167" providerId="ADAL" clId="{062E1C4C-1E87-4A8D-B7A9-3957782F5135}" dt="2023-07-06T21:29:07.961" v="497" actId="700"/>
          <ac:spMkLst>
            <pc:docMk/>
            <pc:sldMk cId="521468202" sldId="262"/>
            <ac:spMk id="2" creationId="{00000000-0000-0000-0000-000000000000}"/>
          </ac:spMkLst>
        </pc:spChg>
        <pc:spChg chg="del mod">
          <ac:chgData name="Pennings, E.B. (Elvera)" userId="529da4e2-6fb7-4ac5-8ada-2cef259ed167" providerId="ADAL" clId="{062E1C4C-1E87-4A8D-B7A9-3957782F5135}" dt="2023-07-06T21:22:34.921" v="481" actId="22"/>
          <ac:spMkLst>
            <pc:docMk/>
            <pc:sldMk cId="521468202" sldId="262"/>
            <ac:spMk id="3" creationId="{00000000-0000-0000-0000-000000000000}"/>
          </ac:spMkLst>
        </pc:spChg>
        <pc:spChg chg="add del mod">
          <ac:chgData name="Pennings, E.B. (Elvera)" userId="529da4e2-6fb7-4ac5-8ada-2cef259ed167" providerId="ADAL" clId="{062E1C4C-1E87-4A8D-B7A9-3957782F5135}" dt="2023-07-06T21:28:55.293" v="496" actId="22"/>
          <ac:spMkLst>
            <pc:docMk/>
            <pc:sldMk cId="521468202" sldId="262"/>
            <ac:spMk id="7" creationId="{1C492470-63EF-6955-15D3-2B45A5F4A019}"/>
          </ac:spMkLst>
        </pc:spChg>
        <pc:spChg chg="add mod ord">
          <ac:chgData name="Pennings, E.B. (Elvera)" userId="529da4e2-6fb7-4ac5-8ada-2cef259ed167" providerId="ADAL" clId="{062E1C4C-1E87-4A8D-B7A9-3957782F5135}" dt="2023-07-06T21:30:20.142" v="509" actId="20577"/>
          <ac:spMkLst>
            <pc:docMk/>
            <pc:sldMk cId="521468202" sldId="262"/>
            <ac:spMk id="8" creationId="{442CB161-EDE0-D15C-5E67-CAE7B928FED4}"/>
          </ac:spMkLst>
        </pc:spChg>
        <pc:picChg chg="add mod ord">
          <ac:chgData name="Pennings, E.B. (Elvera)" userId="529da4e2-6fb7-4ac5-8ada-2cef259ed167" providerId="ADAL" clId="{062E1C4C-1E87-4A8D-B7A9-3957782F5135}" dt="2023-07-06T21:42:55.652" v="704" actId="14100"/>
          <ac:picMkLst>
            <pc:docMk/>
            <pc:sldMk cId="521468202" sldId="262"/>
            <ac:picMk id="5" creationId="{64083FFE-1E29-4B51-64DA-2BD8EDE8687A}"/>
          </ac:picMkLst>
        </pc:picChg>
      </pc:sldChg>
      <pc:sldChg chg="addSp modSp mod">
        <pc:chgData name="Pennings, E.B. (Elvera)" userId="529da4e2-6fb7-4ac5-8ada-2cef259ed167" providerId="ADAL" clId="{062E1C4C-1E87-4A8D-B7A9-3957782F5135}" dt="2023-07-06T21:42:37.084" v="702" actId="207"/>
        <pc:sldMkLst>
          <pc:docMk/>
          <pc:sldMk cId="711186877" sldId="264"/>
        </pc:sldMkLst>
        <pc:spChg chg="mod">
          <ac:chgData name="Pennings, E.B. (Elvera)" userId="529da4e2-6fb7-4ac5-8ada-2cef259ed167" providerId="ADAL" clId="{062E1C4C-1E87-4A8D-B7A9-3957782F5135}" dt="2023-07-06T21:42:37.084" v="702" actId="207"/>
          <ac:spMkLst>
            <pc:docMk/>
            <pc:sldMk cId="711186877" sldId="264"/>
            <ac:spMk id="2" creationId="{00000000-0000-0000-0000-000000000000}"/>
          </ac:spMkLst>
        </pc:spChg>
        <pc:spChg chg="mod">
          <ac:chgData name="Pennings, E.B. (Elvera)" userId="529da4e2-6fb7-4ac5-8ada-2cef259ed167" providerId="ADAL" clId="{062E1C4C-1E87-4A8D-B7A9-3957782F5135}" dt="2023-07-06T21:00:04.889" v="36" actId="6549"/>
          <ac:spMkLst>
            <pc:docMk/>
            <pc:sldMk cId="711186877" sldId="264"/>
            <ac:spMk id="3" creationId="{00000000-0000-0000-0000-000000000000}"/>
          </ac:spMkLst>
        </pc:spChg>
        <pc:picChg chg="add mod">
          <ac:chgData name="Pennings, E.B. (Elvera)" userId="529da4e2-6fb7-4ac5-8ada-2cef259ed167" providerId="ADAL" clId="{062E1C4C-1E87-4A8D-B7A9-3957782F5135}" dt="2023-07-06T21:25:53.956" v="486" actId="14100"/>
          <ac:picMkLst>
            <pc:docMk/>
            <pc:sldMk cId="711186877" sldId="264"/>
            <ac:picMk id="5" creationId="{CE679350-3625-AFA1-01EE-0C83183861F3}"/>
          </ac:picMkLst>
        </pc:picChg>
      </pc:sldChg>
      <pc:sldChg chg="modSp mod modClrScheme chgLayout">
        <pc:chgData name="Pennings, E.B. (Elvera)" userId="529da4e2-6fb7-4ac5-8ada-2cef259ed167" providerId="ADAL" clId="{062E1C4C-1E87-4A8D-B7A9-3957782F5135}" dt="2023-07-06T21:42:29.484" v="701" actId="207"/>
        <pc:sldMkLst>
          <pc:docMk/>
          <pc:sldMk cId="3968377523" sldId="265"/>
        </pc:sldMkLst>
        <pc:spChg chg="mod ord">
          <ac:chgData name="Pennings, E.B. (Elvera)" userId="529da4e2-6fb7-4ac5-8ada-2cef259ed167" providerId="ADAL" clId="{062E1C4C-1E87-4A8D-B7A9-3957782F5135}" dt="2023-07-06T21:42:29.484" v="701" actId="207"/>
          <ac:spMkLst>
            <pc:docMk/>
            <pc:sldMk cId="3968377523" sldId="265"/>
            <ac:spMk id="2" creationId="{00000000-0000-0000-0000-000000000000}"/>
          </ac:spMkLst>
        </pc:spChg>
        <pc:spChg chg="mod ord">
          <ac:chgData name="Pennings, E.B. (Elvera)" userId="529da4e2-6fb7-4ac5-8ada-2cef259ed167" providerId="ADAL" clId="{062E1C4C-1E87-4A8D-B7A9-3957782F5135}" dt="2023-07-06T21:17:41.968" v="435" actId="6549"/>
          <ac:spMkLst>
            <pc:docMk/>
            <pc:sldMk cId="3968377523" sldId="265"/>
            <ac:spMk id="3" creationId="{00000000-0000-0000-0000-000000000000}"/>
          </ac:spMkLst>
        </pc:spChg>
      </pc:sldChg>
      <pc:sldChg chg="modSp del mod">
        <pc:chgData name="Pennings, E.B. (Elvera)" userId="529da4e2-6fb7-4ac5-8ada-2cef259ed167" providerId="ADAL" clId="{062E1C4C-1E87-4A8D-B7A9-3957782F5135}" dt="2023-07-06T21:35:51.466" v="563" actId="2696"/>
        <pc:sldMkLst>
          <pc:docMk/>
          <pc:sldMk cId="573361118" sldId="266"/>
        </pc:sldMkLst>
        <pc:spChg chg="mod">
          <ac:chgData name="Pennings, E.B. (Elvera)" userId="529da4e2-6fb7-4ac5-8ada-2cef259ed167" providerId="ADAL" clId="{062E1C4C-1E87-4A8D-B7A9-3957782F5135}" dt="2023-07-06T21:00:29.111" v="48" actId="6549"/>
          <ac:spMkLst>
            <pc:docMk/>
            <pc:sldMk cId="573361118" sldId="266"/>
            <ac:spMk id="2" creationId="{00000000-0000-0000-0000-000000000000}"/>
          </ac:spMkLst>
        </pc:spChg>
        <pc:spChg chg="mod">
          <ac:chgData name="Pennings, E.B. (Elvera)" userId="529da4e2-6fb7-4ac5-8ada-2cef259ed167" providerId="ADAL" clId="{062E1C4C-1E87-4A8D-B7A9-3957782F5135}" dt="2023-07-06T21:00:33.775" v="50" actId="27636"/>
          <ac:spMkLst>
            <pc:docMk/>
            <pc:sldMk cId="573361118" sldId="266"/>
            <ac:spMk id="3" creationId="{00000000-0000-0000-0000-000000000000}"/>
          </ac:spMkLst>
        </pc:spChg>
      </pc:sldChg>
      <pc:sldChg chg="modSp del mod">
        <pc:chgData name="Pennings, E.B. (Elvera)" userId="529da4e2-6fb7-4ac5-8ada-2cef259ed167" providerId="ADAL" clId="{062E1C4C-1E87-4A8D-B7A9-3957782F5135}" dt="2023-07-06T21:01:14.743" v="56" actId="2696"/>
        <pc:sldMkLst>
          <pc:docMk/>
          <pc:sldMk cId="2999747104" sldId="267"/>
        </pc:sldMkLst>
        <pc:spChg chg="mod">
          <ac:chgData name="Pennings, E.B. (Elvera)" userId="529da4e2-6fb7-4ac5-8ada-2cef259ed167" providerId="ADAL" clId="{062E1C4C-1E87-4A8D-B7A9-3957782F5135}" dt="2023-07-06T21:01:09.274" v="55" actId="6549"/>
          <ac:spMkLst>
            <pc:docMk/>
            <pc:sldMk cId="2999747104" sldId="267"/>
            <ac:spMk id="2" creationId="{00000000-0000-0000-0000-000000000000}"/>
          </ac:spMkLst>
        </pc:spChg>
      </pc:sldChg>
      <pc:sldChg chg="modSp mod">
        <pc:chgData name="Pennings, E.B. (Elvera)" userId="529da4e2-6fb7-4ac5-8ada-2cef259ed167" providerId="ADAL" clId="{062E1C4C-1E87-4A8D-B7A9-3957782F5135}" dt="2023-07-06T21:43:18.638" v="706" actId="207"/>
        <pc:sldMkLst>
          <pc:docMk/>
          <pc:sldMk cId="1564655474" sldId="270"/>
        </pc:sldMkLst>
        <pc:spChg chg="mod">
          <ac:chgData name="Pennings, E.B. (Elvera)" userId="529da4e2-6fb7-4ac5-8ada-2cef259ed167" providerId="ADAL" clId="{062E1C4C-1E87-4A8D-B7A9-3957782F5135}" dt="2023-07-06T21:43:18.638" v="706" actId="207"/>
          <ac:spMkLst>
            <pc:docMk/>
            <pc:sldMk cId="1564655474" sldId="270"/>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5AAE28CF-F688-477A-B71B-E5C67EC8DE16}" type="datetimeFigureOut">
              <a:rPr lang="nl-NL" smtClean="0"/>
              <a:t>24-6-2024</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63591CC4-CFB5-4988-8C2B-6B94D2D9C4F0}" type="slidenum">
              <a:rPr lang="nl-NL" smtClean="0"/>
              <a:t>‹nr.›</a:t>
            </a:fld>
            <a:endParaRPr lang="nl-NL"/>
          </a:p>
        </p:txBody>
      </p:sp>
    </p:spTree>
    <p:extLst>
      <p:ext uri="{BB962C8B-B14F-4D97-AF65-F5344CB8AC3E}">
        <p14:creationId xmlns:p14="http://schemas.microsoft.com/office/powerpoint/2010/main" val="1341034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7869C0D-83B8-4601-92B8-843073E55395}" type="datetimeFigureOut">
              <a:rPr lang="nl-NL" smtClean="0"/>
              <a:t>24-6-2024</a:t>
            </a:fld>
            <a:endParaRPr lang="nl-NL"/>
          </a:p>
        </p:txBody>
      </p:sp>
      <p:sp>
        <p:nvSpPr>
          <p:cNvPr id="4" name="Tijdelijke aanduiding voor dia-afbeelding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4C08780-93A8-4389-B121-DD0DB0DA45C1}" type="slidenum">
              <a:rPr lang="nl-NL" smtClean="0"/>
              <a:t>‹nr.›</a:t>
            </a:fld>
            <a:endParaRPr lang="nl-NL"/>
          </a:p>
        </p:txBody>
      </p:sp>
    </p:spTree>
    <p:extLst>
      <p:ext uri="{BB962C8B-B14F-4D97-AF65-F5344CB8AC3E}">
        <p14:creationId xmlns:p14="http://schemas.microsoft.com/office/powerpoint/2010/main" val="3705755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efquest.westernsydney.edu.au/"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a:t>
            </a:r>
            <a:r>
              <a:rPr lang="nl-NL" baseline="0" dirty="0" smtClean="0"/>
              <a:t> verwijzing naar een bron komt op twee plaatsen in het verslag te staan:</a:t>
            </a:r>
          </a:p>
          <a:p>
            <a:pPr marL="228600" indent="-228600">
              <a:buAutoNum type="arabicParenBoth"/>
            </a:pPr>
            <a:r>
              <a:rPr lang="nl-NL" baseline="0" dirty="0" smtClean="0"/>
              <a:t>In de tekst geef je aan welke informatie is overgenomen uit de bron. Je doet dit als je een bron citeert (letterlijk overneemt) of parafraseert (in je eigen woorden samenvat). De bronvermelding plaats je dan tussen haakjes bij de zin (of grafiek, tabel, afbeelding, enz.) die je hebt overgenomen.</a:t>
            </a:r>
          </a:p>
          <a:p>
            <a:pPr marL="228600" indent="-228600">
              <a:buAutoNum type="arabicParenBoth"/>
            </a:pPr>
            <a:r>
              <a:rPr lang="nl-NL" baseline="0" dirty="0" smtClean="0"/>
              <a:t>In de literatuurlijst achteraan het verslag.</a:t>
            </a:r>
          </a:p>
          <a:p>
            <a:pPr marL="228600" indent="-228600">
              <a:buAutoNum type="arabicParenBoth"/>
            </a:pPr>
            <a:endParaRPr lang="nl-NL" baseline="0" dirty="0" smtClean="0"/>
          </a:p>
          <a:p>
            <a:pPr marL="0" indent="0">
              <a:buNone/>
            </a:pPr>
            <a:r>
              <a:rPr lang="nl-NL" baseline="0" dirty="0" smtClean="0"/>
              <a:t>Bij een bronverwijzing in de tekst volstaat het als je de auteur, het jaartal en evt. de paginanummers geeft. In de literatuurlijst geef je een uitgebreidere beschrijving van de bron. Om makkelijk te controleren welke bronnen iemand heeft gebruikt, zijn er internationaal afspraken gemaakt over de manier van verwijzen. Deze afspraken noemen we de APA-richtlijnen (</a:t>
            </a:r>
            <a:r>
              <a:rPr lang="nl-NL" i="1" baseline="0" dirty="0" smtClean="0"/>
              <a:t>APA = American </a:t>
            </a:r>
            <a:r>
              <a:rPr lang="nl-NL" i="1" baseline="0" dirty="0" err="1" smtClean="0"/>
              <a:t>Psychological</a:t>
            </a:r>
            <a:r>
              <a:rPr lang="nl-NL" i="1" baseline="0" dirty="0" smtClean="0"/>
              <a:t> Association</a:t>
            </a:r>
            <a:r>
              <a:rPr lang="nl-NL" baseline="0" dirty="0" smtClean="0"/>
              <a:t>). De APA-richtlijnen beschrijven precies welke informatie je moet geven over een bron, en in welke volgorde. We nemen de belangrijkste regels met je door.</a:t>
            </a:r>
            <a:endParaRPr lang="nl-NL" dirty="0"/>
          </a:p>
        </p:txBody>
      </p:sp>
      <p:sp>
        <p:nvSpPr>
          <p:cNvPr id="4" name="Tijdelijke aanduiding voor dianummer 3"/>
          <p:cNvSpPr>
            <a:spLocks noGrp="1"/>
          </p:cNvSpPr>
          <p:nvPr>
            <p:ph type="sldNum" sz="quarter" idx="10"/>
          </p:nvPr>
        </p:nvSpPr>
        <p:spPr/>
        <p:txBody>
          <a:bodyPr/>
          <a:lstStyle/>
          <a:p>
            <a:fld id="{24C08780-93A8-4389-B121-DD0DB0DA45C1}" type="slidenum">
              <a:rPr lang="nl-NL" smtClean="0"/>
              <a:t>4</a:t>
            </a:fld>
            <a:endParaRPr lang="nl-NL"/>
          </a:p>
        </p:txBody>
      </p:sp>
    </p:spTree>
    <p:extLst>
      <p:ext uri="{BB962C8B-B14F-4D97-AF65-F5344CB8AC3E}">
        <p14:creationId xmlns:p14="http://schemas.microsoft.com/office/powerpoint/2010/main" val="3784902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Kaart 34 uit het kaartspel</a:t>
            </a:r>
            <a:r>
              <a:rPr lang="nl-NL" baseline="0" dirty="0" smtClean="0"/>
              <a:t> EHBO gaat over AI en plagiaat. </a:t>
            </a:r>
          </a:p>
          <a:p>
            <a:endParaRPr lang="nl-NL" baseline="0" dirty="0" smtClean="0"/>
          </a:p>
          <a:p>
            <a:r>
              <a:rPr lang="nl-NL" baseline="0" dirty="0" smtClean="0"/>
              <a:t>Leerlingen vinden het lastig om goede ‘prompts’ (invoer voor AI) te geven. Het is daarom goed als leerlingen bijhouden welke vragen zij stellen aan AI en welke informatie zij vervolgens gebruiken uit de output. </a:t>
            </a:r>
            <a:endParaRPr lang="nl-NL" dirty="0"/>
          </a:p>
        </p:txBody>
      </p:sp>
      <p:sp>
        <p:nvSpPr>
          <p:cNvPr id="4" name="Tijdelijke aanduiding voor dianummer 3"/>
          <p:cNvSpPr>
            <a:spLocks noGrp="1"/>
          </p:cNvSpPr>
          <p:nvPr>
            <p:ph type="sldNum" sz="quarter" idx="10"/>
          </p:nvPr>
        </p:nvSpPr>
        <p:spPr/>
        <p:txBody>
          <a:bodyPr/>
          <a:lstStyle/>
          <a:p>
            <a:fld id="{24C08780-93A8-4389-B121-DD0DB0DA45C1}" type="slidenum">
              <a:rPr lang="nl-NL" smtClean="0"/>
              <a:t>14</a:t>
            </a:fld>
            <a:endParaRPr lang="nl-NL"/>
          </a:p>
        </p:txBody>
      </p:sp>
    </p:spTree>
    <p:extLst>
      <p:ext uri="{BB962C8B-B14F-4D97-AF65-F5344CB8AC3E}">
        <p14:creationId xmlns:p14="http://schemas.microsoft.com/office/powerpoint/2010/main" val="571708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err="1" smtClean="0"/>
              <a:t>PerplexityAI</a:t>
            </a:r>
            <a:r>
              <a:rPr lang="nl-NL" baseline="0" dirty="0" smtClean="0"/>
              <a:t> is een uitgebreide zoekmachine, waarin je duidelijk gestructureerde antwoorden krijgt op vragen. Je kan de zoekmachine zo instellen, dat er alleen in wetenschappelijke artikelen wordt gezocht. </a:t>
            </a:r>
            <a:r>
              <a:rPr lang="nl-NL" baseline="0" dirty="0" err="1" smtClean="0"/>
              <a:t>PerplexityAI</a:t>
            </a:r>
            <a:r>
              <a:rPr lang="nl-NL" baseline="0" dirty="0" smtClean="0"/>
              <a:t> geeft ook bronverwijzingen in het antwoord en een genummerde lijst met alle bronnen die het taalmodel heeft gebruikt om een antwoord op te stellen. Je kan na je zoekopdracht nog doorvragen om je antwoord te specificeren.</a:t>
            </a:r>
          </a:p>
        </p:txBody>
      </p:sp>
      <p:sp>
        <p:nvSpPr>
          <p:cNvPr id="4" name="Tijdelijke aanduiding voor dianummer 3"/>
          <p:cNvSpPr>
            <a:spLocks noGrp="1"/>
          </p:cNvSpPr>
          <p:nvPr>
            <p:ph type="sldNum" sz="quarter" idx="10"/>
          </p:nvPr>
        </p:nvSpPr>
        <p:spPr/>
        <p:txBody>
          <a:bodyPr/>
          <a:lstStyle/>
          <a:p>
            <a:fld id="{24C08780-93A8-4389-B121-DD0DB0DA45C1}" type="slidenum">
              <a:rPr lang="nl-NL" smtClean="0"/>
              <a:t>15</a:t>
            </a:fld>
            <a:endParaRPr lang="nl-NL"/>
          </a:p>
        </p:txBody>
      </p:sp>
    </p:spTree>
    <p:extLst>
      <p:ext uri="{BB962C8B-B14F-4D97-AF65-F5344CB8AC3E}">
        <p14:creationId xmlns:p14="http://schemas.microsoft.com/office/powerpoint/2010/main" val="3797141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err="1" smtClean="0"/>
              <a:t>Elicit</a:t>
            </a:r>
            <a:r>
              <a:rPr lang="nl-NL" baseline="0" dirty="0" smtClean="0"/>
              <a:t> werkt vergelijkbaar met </a:t>
            </a:r>
            <a:r>
              <a:rPr lang="nl-NL" baseline="0" dirty="0" err="1" smtClean="0"/>
              <a:t>PerplexityAI</a:t>
            </a:r>
            <a:r>
              <a:rPr lang="nl-NL" baseline="0" dirty="0" smtClean="0"/>
              <a:t>. Je moet een account aanmaken en kunt dan gratis 5000 </a:t>
            </a:r>
            <a:r>
              <a:rPr lang="nl-NL" baseline="0" dirty="0" err="1" smtClean="0"/>
              <a:t>credits</a:t>
            </a:r>
            <a:r>
              <a:rPr lang="nl-NL" baseline="0" dirty="0" smtClean="0"/>
              <a:t> gebruiken. </a:t>
            </a:r>
            <a:r>
              <a:rPr lang="nl-NL" baseline="0" dirty="0" err="1" smtClean="0"/>
              <a:t>Elicit</a:t>
            </a:r>
            <a:r>
              <a:rPr lang="nl-NL" baseline="0" dirty="0" smtClean="0"/>
              <a:t> heeft de mogelijkheid om te filteren op specifieke soorten artikelen (bv. alleen meta-studies), kan artikelen vergelijken op bepaalde criteria (bv. gebruikte methode, resultaten, beperkingen in het onderzoek, etc.) en geeft antwoord in een lopende tekst. </a:t>
            </a:r>
          </a:p>
        </p:txBody>
      </p:sp>
      <p:sp>
        <p:nvSpPr>
          <p:cNvPr id="4" name="Tijdelijke aanduiding voor dianummer 3"/>
          <p:cNvSpPr>
            <a:spLocks noGrp="1"/>
          </p:cNvSpPr>
          <p:nvPr>
            <p:ph type="sldNum" sz="quarter" idx="10"/>
          </p:nvPr>
        </p:nvSpPr>
        <p:spPr/>
        <p:txBody>
          <a:bodyPr/>
          <a:lstStyle/>
          <a:p>
            <a:fld id="{24C08780-93A8-4389-B121-DD0DB0DA45C1}" type="slidenum">
              <a:rPr lang="nl-NL" smtClean="0"/>
              <a:t>16</a:t>
            </a:fld>
            <a:endParaRPr lang="nl-NL"/>
          </a:p>
        </p:txBody>
      </p:sp>
    </p:spTree>
    <p:extLst>
      <p:ext uri="{BB962C8B-B14F-4D97-AF65-F5344CB8AC3E}">
        <p14:creationId xmlns:p14="http://schemas.microsoft.com/office/powerpoint/2010/main" val="4009590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Bij Research </a:t>
            </a:r>
            <a:r>
              <a:rPr lang="nl-NL" baseline="0" dirty="0" err="1" smtClean="0"/>
              <a:t>Rabbit</a:t>
            </a:r>
            <a:r>
              <a:rPr lang="nl-NL" baseline="0" dirty="0" smtClean="0"/>
              <a:t> voer je de titel in van een wetenschappelijk artikel en vervolgens kun je verder </a:t>
            </a:r>
            <a:r>
              <a:rPr lang="nl-NL" baseline="0" dirty="0" smtClean="0"/>
              <a:t>zoeken naar </a:t>
            </a:r>
            <a:r>
              <a:rPr lang="nl-NL" baseline="0" dirty="0" smtClean="0"/>
              <a:t>aanverwante artikelen of artikelen van dezelfde auteur</a:t>
            </a:r>
            <a:r>
              <a:rPr lang="nl-NL" baseline="0" dirty="0" smtClean="0"/>
              <a:t>. Deze artikelen worden weergegeven in een netwerk van gelijkenis. </a:t>
            </a:r>
            <a:r>
              <a:rPr lang="nl-NL" baseline="0" dirty="0" smtClean="0"/>
              <a:t>In het netwerk kun je ook zien welke relaties sterk zijn, zodat je snel bij belangrijke artikelen binnen een vakgebied uitkomt. Nieuwe zoekopdrachten worden aan de rechterkant van het scherm toegevoegd. Het idee is dat je zo steeds verder het ‘</a:t>
            </a:r>
            <a:r>
              <a:rPr lang="nl-NL" baseline="0" dirty="0" err="1" smtClean="0"/>
              <a:t>rabbit</a:t>
            </a:r>
            <a:r>
              <a:rPr lang="nl-NL" baseline="0" dirty="0" smtClean="0"/>
              <a:t> hole’ ingaat en kunt terugkijken hoe je bij een bepaald artikel bent uitgekomen. Een nadeel is dat je vaak alleen het abstract van een artikel kunt lezen en niet makkelijk bij de oorspronkelijke publicatie komt. </a:t>
            </a:r>
          </a:p>
        </p:txBody>
      </p:sp>
      <p:sp>
        <p:nvSpPr>
          <p:cNvPr id="4" name="Tijdelijke aanduiding voor dianummer 3"/>
          <p:cNvSpPr>
            <a:spLocks noGrp="1"/>
          </p:cNvSpPr>
          <p:nvPr>
            <p:ph type="sldNum" sz="quarter" idx="10"/>
          </p:nvPr>
        </p:nvSpPr>
        <p:spPr/>
        <p:txBody>
          <a:bodyPr/>
          <a:lstStyle/>
          <a:p>
            <a:fld id="{24C08780-93A8-4389-B121-DD0DB0DA45C1}" type="slidenum">
              <a:rPr lang="nl-NL" smtClean="0"/>
              <a:t>17</a:t>
            </a:fld>
            <a:endParaRPr lang="nl-NL"/>
          </a:p>
        </p:txBody>
      </p:sp>
    </p:spTree>
    <p:extLst>
      <p:ext uri="{BB962C8B-B14F-4D97-AF65-F5344CB8AC3E}">
        <p14:creationId xmlns:p14="http://schemas.microsoft.com/office/powerpoint/2010/main" val="348816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Verder oefenen? Speel</a:t>
            </a:r>
            <a:r>
              <a:rPr lang="nl-NL" baseline="0" dirty="0" smtClean="0"/>
              <a:t> de ‘</a:t>
            </a:r>
            <a:r>
              <a:rPr lang="nl-NL" baseline="0" dirty="0" err="1" smtClean="0"/>
              <a:t>Citation</a:t>
            </a:r>
            <a:r>
              <a:rPr lang="nl-NL" baseline="0" dirty="0" smtClean="0"/>
              <a:t> Game’ via: </a:t>
            </a:r>
            <a:r>
              <a:rPr lang="nl-NL" sz="1200" u="sng" dirty="0" smtClean="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https://refquest.westernsydney.edu.au/</a:t>
            </a:r>
            <a:endParaRPr lang="nl-NL" sz="1200" dirty="0" smtClean="0">
              <a:effectLst/>
              <a:latin typeface="Arial" panose="020B0604020202020204" pitchFamily="34"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24C08780-93A8-4389-B121-DD0DB0DA45C1}" type="slidenum">
              <a:rPr lang="nl-NL" smtClean="0"/>
              <a:t>18</a:t>
            </a:fld>
            <a:endParaRPr lang="nl-NL"/>
          </a:p>
        </p:txBody>
      </p:sp>
    </p:spTree>
    <p:extLst>
      <p:ext uri="{BB962C8B-B14F-4D97-AF65-F5344CB8AC3E}">
        <p14:creationId xmlns:p14="http://schemas.microsoft.com/office/powerpoint/2010/main" val="670858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C08780-93A8-4389-B121-DD0DB0DA45C1}" type="slidenum">
              <a:rPr lang="nl-NL" smtClean="0"/>
              <a:t>19</a:t>
            </a:fld>
            <a:endParaRPr lang="nl-NL"/>
          </a:p>
        </p:txBody>
      </p:sp>
    </p:spTree>
    <p:extLst>
      <p:ext uri="{BB962C8B-B14F-4D97-AF65-F5344CB8AC3E}">
        <p14:creationId xmlns:p14="http://schemas.microsoft.com/office/powerpoint/2010/main" val="406142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a:t>
            </a:r>
            <a:r>
              <a:rPr lang="nl-NL" baseline="0" dirty="0" smtClean="0"/>
              <a:t> gaan eerst in op het verschil tussen citeren en parafraseren.</a:t>
            </a:r>
          </a:p>
          <a:p>
            <a:endParaRPr lang="nl-NL" baseline="0" dirty="0" smtClean="0"/>
          </a:p>
          <a:p>
            <a:r>
              <a:rPr lang="nl-NL" baseline="0" dirty="0" smtClean="0"/>
              <a:t>Bij citeren neem je letterlijk een aantal woorden of een fragment van een tekst over uit de bron. Je laat zien dat je tekst citeert door de overgenomen woorden tussen aanhalingstekens te plaatsen. Achter het citaat geef je tussen haakjes de achternaam van de auteur, het jaartal van publicatie en de paginanummers van het oorspronkelijke fragment.</a:t>
            </a:r>
          </a:p>
          <a:p>
            <a:endParaRPr lang="nl-NL" baseline="0" dirty="0" smtClean="0"/>
          </a:p>
          <a:p>
            <a:r>
              <a:rPr lang="nl-NL" baseline="0" dirty="0" smtClean="0"/>
              <a:t>Bij parafraseren vat je een stuk tekst samen in je eigen woorden. Je mag daarbij delen uit de oorspronkelijke tekst weglaten of andere woorden gebruiken. Let wel op dat de strekking van de originele tekst behouden blijft. Bij parafraseren gebruik je geen aanhalingstekens. Achter de parafrase geef je tussen haakjes de achternaam van de auteur en het jaartal van publicatie. De paginanummers hoef je hier dus niet toe te voegen.</a:t>
            </a:r>
            <a:endParaRPr lang="nl-NL" dirty="0"/>
          </a:p>
        </p:txBody>
      </p:sp>
      <p:sp>
        <p:nvSpPr>
          <p:cNvPr id="4" name="Tijdelijke aanduiding voor dianummer 3"/>
          <p:cNvSpPr>
            <a:spLocks noGrp="1"/>
          </p:cNvSpPr>
          <p:nvPr>
            <p:ph type="sldNum" sz="quarter" idx="10"/>
          </p:nvPr>
        </p:nvSpPr>
        <p:spPr/>
        <p:txBody>
          <a:bodyPr/>
          <a:lstStyle/>
          <a:p>
            <a:fld id="{24C08780-93A8-4389-B121-DD0DB0DA45C1}" type="slidenum">
              <a:rPr lang="nl-NL" smtClean="0"/>
              <a:t>5</a:t>
            </a:fld>
            <a:endParaRPr lang="nl-NL"/>
          </a:p>
        </p:txBody>
      </p:sp>
    </p:spTree>
    <p:extLst>
      <p:ext uri="{BB962C8B-B14F-4D97-AF65-F5344CB8AC3E}">
        <p14:creationId xmlns:p14="http://schemas.microsoft.com/office/powerpoint/2010/main" val="146811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 zie je hoe</a:t>
            </a:r>
            <a:r>
              <a:rPr lang="nl-NL" baseline="0" dirty="0" smtClean="0"/>
              <a:t> je een citaat of parafrase kunt gebruiken in je profielwerkstuk. Let erop dat je bij een citaat altijd aanhalingstekens gebruikt en de paginanummers toevoegt in je verwijzing. Je ziet dat je de bron niet altijd volledig tussen haakjes hoeft te zetten. Je mag de informatie uit een bronverwijzing ook (deels) verwerken in een lopende zin. Let er wel op dat altijd alle noodzakelijke informatie voor de verwijzing wordt gegeven.</a:t>
            </a:r>
            <a:endParaRPr lang="nl-NL" dirty="0"/>
          </a:p>
        </p:txBody>
      </p:sp>
      <p:sp>
        <p:nvSpPr>
          <p:cNvPr id="4" name="Tijdelijke aanduiding voor dianummer 3"/>
          <p:cNvSpPr>
            <a:spLocks noGrp="1"/>
          </p:cNvSpPr>
          <p:nvPr>
            <p:ph type="sldNum" sz="quarter" idx="10"/>
          </p:nvPr>
        </p:nvSpPr>
        <p:spPr/>
        <p:txBody>
          <a:bodyPr/>
          <a:lstStyle/>
          <a:p>
            <a:fld id="{24C08780-93A8-4389-B121-DD0DB0DA45C1}" type="slidenum">
              <a:rPr lang="nl-NL" smtClean="0"/>
              <a:t>6</a:t>
            </a:fld>
            <a:endParaRPr lang="nl-NL"/>
          </a:p>
        </p:txBody>
      </p:sp>
    </p:spTree>
    <p:extLst>
      <p:ext uri="{BB962C8B-B14F-4D97-AF65-F5344CB8AC3E}">
        <p14:creationId xmlns:p14="http://schemas.microsoft.com/office/powerpoint/2010/main" val="3536416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C08780-93A8-4389-B121-DD0DB0DA45C1}" type="slidenum">
              <a:rPr lang="nl-NL" smtClean="0"/>
              <a:t>7</a:t>
            </a:fld>
            <a:endParaRPr lang="nl-NL"/>
          </a:p>
        </p:txBody>
      </p:sp>
    </p:spTree>
    <p:extLst>
      <p:ext uri="{BB962C8B-B14F-4D97-AF65-F5344CB8AC3E}">
        <p14:creationId xmlns:p14="http://schemas.microsoft.com/office/powerpoint/2010/main" val="417058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Blauwe boekje</a:t>
            </a:r>
          </a:p>
          <a:p>
            <a:r>
              <a:rPr lang="nl-NL" dirty="0" smtClean="0"/>
              <a:t>Blauwe boekje staat bij Communicatie</a:t>
            </a:r>
            <a:r>
              <a:rPr lang="nl-NL" baseline="0" dirty="0" smtClean="0"/>
              <a:t> TBL </a:t>
            </a:r>
            <a:r>
              <a:rPr lang="nl-NL" baseline="0" dirty="0" smtClean="0">
                <a:sym typeface="Wingdings" panose="05000000000000000000" pitchFamily="2" charset="2"/>
              </a:rPr>
              <a:t> Algemeen  Profielwerkstuk  Blauwe boekje APA-richtlijnen (stukje naar beneden scrollen).</a:t>
            </a:r>
            <a:endParaRPr lang="nl-NL" dirty="0" smtClean="0"/>
          </a:p>
          <a:p>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https://communicatie.hethooghuis.nl/tbl/wp-content/uploads/sites/2/2019/05/Blauwe-boekje-APA-richtlijnen.pdf </a:t>
            </a:r>
          </a:p>
        </p:txBody>
      </p:sp>
      <p:sp>
        <p:nvSpPr>
          <p:cNvPr id="4" name="Tijdelijke aanduiding voor dianummer 3"/>
          <p:cNvSpPr>
            <a:spLocks noGrp="1"/>
          </p:cNvSpPr>
          <p:nvPr>
            <p:ph type="sldNum" sz="quarter" idx="10"/>
          </p:nvPr>
        </p:nvSpPr>
        <p:spPr/>
        <p:txBody>
          <a:bodyPr/>
          <a:lstStyle/>
          <a:p>
            <a:fld id="{24C08780-93A8-4389-B121-DD0DB0DA45C1}" type="slidenum">
              <a:rPr lang="nl-NL" smtClean="0"/>
              <a:t>9</a:t>
            </a:fld>
            <a:endParaRPr lang="nl-NL"/>
          </a:p>
        </p:txBody>
      </p:sp>
    </p:spTree>
    <p:extLst>
      <p:ext uri="{BB962C8B-B14F-4D97-AF65-F5344CB8AC3E}">
        <p14:creationId xmlns:p14="http://schemas.microsoft.com/office/powerpoint/2010/main" val="118827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Blauwe boekje</a:t>
            </a:r>
          </a:p>
          <a:p>
            <a:r>
              <a:rPr lang="nl-NL" dirty="0" smtClean="0"/>
              <a:t>Inhoudsopgave blauwe boekje: let op verschillende</a:t>
            </a:r>
            <a:r>
              <a:rPr lang="nl-NL" baseline="0" dirty="0" smtClean="0"/>
              <a:t> auteurs, verschillende soorten bronnen, etc.</a:t>
            </a:r>
            <a:endParaRPr lang="nl-NL" dirty="0" smtClean="0"/>
          </a:p>
        </p:txBody>
      </p:sp>
      <p:sp>
        <p:nvSpPr>
          <p:cNvPr id="4" name="Tijdelijke aanduiding voor dianummer 3"/>
          <p:cNvSpPr>
            <a:spLocks noGrp="1"/>
          </p:cNvSpPr>
          <p:nvPr>
            <p:ph type="sldNum" sz="quarter" idx="10"/>
          </p:nvPr>
        </p:nvSpPr>
        <p:spPr/>
        <p:txBody>
          <a:bodyPr/>
          <a:lstStyle/>
          <a:p>
            <a:fld id="{24C08780-93A8-4389-B121-DD0DB0DA45C1}" type="slidenum">
              <a:rPr lang="nl-NL" smtClean="0"/>
              <a:t>10</a:t>
            </a:fld>
            <a:endParaRPr lang="nl-NL"/>
          </a:p>
        </p:txBody>
      </p:sp>
    </p:spTree>
    <p:extLst>
      <p:ext uri="{BB962C8B-B14F-4D97-AF65-F5344CB8AC3E}">
        <p14:creationId xmlns:p14="http://schemas.microsoft.com/office/powerpoint/2010/main" val="154491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baseline="0" dirty="0" smtClean="0"/>
              <a:t>APA-generator</a:t>
            </a:r>
          </a:p>
          <a:p>
            <a:r>
              <a:rPr lang="nl-NL" b="0" baseline="0" dirty="0" smtClean="0"/>
              <a:t>In de APA-generator kun je titels van wetenschappelijke artikelen en boeken opzoeken en krijg je direct de juiste verwijzing. Ook kun je links van websites in de zoekbalk plakken om een verwijzing te genereren (werkt niet altijd). Probeer bijvoorbeeld eens de volgende link in de generator te plakken:</a:t>
            </a:r>
          </a:p>
          <a:p>
            <a:r>
              <a:rPr lang="nl-NL" baseline="0" dirty="0" smtClean="0"/>
              <a:t>https://www.antagonist.nl/blog/beter-zoeken-op-internet/</a:t>
            </a:r>
          </a:p>
          <a:p>
            <a:endParaRPr lang="nl-NL" baseline="0" dirty="0" smtClean="0"/>
          </a:p>
          <a:p>
            <a:r>
              <a:rPr lang="nl-NL" baseline="0" dirty="0" smtClean="0"/>
              <a:t>https://www.scribbr.nl/bronvermelding/generator/apa/</a:t>
            </a:r>
          </a:p>
        </p:txBody>
      </p:sp>
      <p:sp>
        <p:nvSpPr>
          <p:cNvPr id="4" name="Tijdelijke aanduiding voor dianummer 3"/>
          <p:cNvSpPr>
            <a:spLocks noGrp="1"/>
          </p:cNvSpPr>
          <p:nvPr>
            <p:ph type="sldNum" sz="quarter" idx="10"/>
          </p:nvPr>
        </p:nvSpPr>
        <p:spPr/>
        <p:txBody>
          <a:bodyPr/>
          <a:lstStyle/>
          <a:p>
            <a:fld id="{24C08780-93A8-4389-B121-DD0DB0DA45C1}" type="slidenum">
              <a:rPr lang="nl-NL" smtClean="0"/>
              <a:t>11</a:t>
            </a:fld>
            <a:endParaRPr lang="nl-NL"/>
          </a:p>
        </p:txBody>
      </p:sp>
    </p:spTree>
    <p:extLst>
      <p:ext uri="{BB962C8B-B14F-4D97-AF65-F5344CB8AC3E}">
        <p14:creationId xmlns:p14="http://schemas.microsoft.com/office/powerpoint/2010/main" val="3006677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Maak</a:t>
            </a:r>
            <a:r>
              <a:rPr lang="nl-NL" baseline="0" dirty="0" smtClean="0"/>
              <a:t> gebruik van het kaartspel “Eerste Hulp Bij Onderzoek” kaart </a:t>
            </a:r>
            <a:r>
              <a:rPr lang="nl-NL" baseline="0" dirty="0" smtClean="0"/>
              <a:t>32 en 33.</a:t>
            </a:r>
            <a:endParaRPr lang="nl-NL" dirty="0"/>
          </a:p>
        </p:txBody>
      </p:sp>
      <p:sp>
        <p:nvSpPr>
          <p:cNvPr id="4" name="Tijdelijke aanduiding voor dianummer 3"/>
          <p:cNvSpPr>
            <a:spLocks noGrp="1"/>
          </p:cNvSpPr>
          <p:nvPr>
            <p:ph type="sldNum" sz="quarter" idx="10"/>
          </p:nvPr>
        </p:nvSpPr>
        <p:spPr/>
        <p:txBody>
          <a:bodyPr/>
          <a:lstStyle/>
          <a:p>
            <a:fld id="{24C08780-93A8-4389-B121-DD0DB0DA45C1}" type="slidenum">
              <a:rPr lang="nl-NL" smtClean="0"/>
              <a:t>12</a:t>
            </a:fld>
            <a:endParaRPr lang="nl-NL"/>
          </a:p>
        </p:txBody>
      </p:sp>
    </p:spTree>
    <p:extLst>
      <p:ext uri="{BB962C8B-B14F-4D97-AF65-F5344CB8AC3E}">
        <p14:creationId xmlns:p14="http://schemas.microsoft.com/office/powerpoint/2010/main" val="160868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C08780-93A8-4389-B121-DD0DB0DA45C1}" type="slidenum">
              <a:rPr lang="nl-NL" smtClean="0"/>
              <a:t>13</a:t>
            </a:fld>
            <a:endParaRPr lang="nl-NL"/>
          </a:p>
        </p:txBody>
      </p:sp>
    </p:spTree>
    <p:extLst>
      <p:ext uri="{BB962C8B-B14F-4D97-AF65-F5344CB8AC3E}">
        <p14:creationId xmlns:p14="http://schemas.microsoft.com/office/powerpoint/2010/main" val="739355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A619D15-97F5-481C-AA28-5DD6ABA5E2F4}"/>
              </a:ext>
            </a:extLst>
          </p:cNvPr>
          <p:cNvSpPr>
            <a:spLocks noGrp="1"/>
          </p:cNvSpPr>
          <p:nvPr>
            <p:ph type="ctrTitle"/>
          </p:nvPr>
        </p:nvSpPr>
        <p:spPr>
          <a:xfrm>
            <a:off x="918000" y="1266826"/>
            <a:ext cx="7317000" cy="2066925"/>
          </a:xfrm>
          <a:prstGeom prst="rect">
            <a:avLst/>
          </a:prstGeom>
        </p:spPr>
        <p:txBody>
          <a:bodyPr anchor="b"/>
          <a:lstStyle>
            <a:lvl1pPr algn="l">
              <a:defRPr sz="3750">
                <a:solidFill>
                  <a:schemeClr val="bg1"/>
                </a:solidFill>
              </a:defRPr>
            </a:lvl1pPr>
          </a:lstStyle>
          <a:p>
            <a:r>
              <a:rPr lang="nl-NL"/>
              <a:t>Klik om de stijl te bewerken</a:t>
            </a:r>
            <a:endParaRPr lang="nl-NL" dirty="0"/>
          </a:p>
        </p:txBody>
      </p:sp>
      <p:sp>
        <p:nvSpPr>
          <p:cNvPr id="3" name="Ondertitel 2">
            <a:extLst>
              <a:ext uri="{FF2B5EF4-FFF2-40B4-BE49-F238E27FC236}">
                <a16:creationId xmlns="" xmlns:a16="http://schemas.microsoft.com/office/drawing/2014/main" id="{2F774763-6652-4E8A-9D51-23108126E81D}"/>
              </a:ext>
            </a:extLst>
          </p:cNvPr>
          <p:cNvSpPr>
            <a:spLocks noGrp="1"/>
          </p:cNvSpPr>
          <p:nvPr>
            <p:ph type="subTitle" idx="1"/>
          </p:nvPr>
        </p:nvSpPr>
        <p:spPr>
          <a:xfrm>
            <a:off x="918000" y="3600000"/>
            <a:ext cx="7317000" cy="165576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
        <p:nvSpPr>
          <p:cNvPr id="4" name="Tijdelijke aanduiding voor datum 3">
            <a:extLst>
              <a:ext uri="{FF2B5EF4-FFF2-40B4-BE49-F238E27FC236}">
                <a16:creationId xmlns="" xmlns:a16="http://schemas.microsoft.com/office/drawing/2014/main" id="{58394A57-9372-4FD4-B70D-2C074C89B2D6}"/>
              </a:ext>
            </a:extLst>
          </p:cNvPr>
          <p:cNvSpPr>
            <a:spLocks noGrp="1"/>
          </p:cNvSpPr>
          <p:nvPr>
            <p:ph type="dt" sz="half" idx="10"/>
          </p:nvPr>
        </p:nvSpPr>
        <p:spPr/>
        <p:txBody>
          <a:bodyPr/>
          <a:lstStyle/>
          <a:p>
            <a:fld id="{528B9A82-3973-4E1D-8671-97C9C58B4918}" type="datetimeFigureOut">
              <a:rPr lang="nl-NL" smtClean="0"/>
              <a:t>24-6-2024</a:t>
            </a:fld>
            <a:endParaRPr lang="nl-NL"/>
          </a:p>
        </p:txBody>
      </p:sp>
      <p:sp>
        <p:nvSpPr>
          <p:cNvPr id="5" name="Tijdelijke aanduiding voor voettekst 4">
            <a:extLst>
              <a:ext uri="{FF2B5EF4-FFF2-40B4-BE49-F238E27FC236}">
                <a16:creationId xmlns=""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7FC35D3A-7AB8-45EA-A959-742BE4CC103E}"/>
              </a:ext>
            </a:extLst>
          </p:cNvPr>
          <p:cNvSpPr>
            <a:spLocks noGrp="1"/>
          </p:cNvSpPr>
          <p:nvPr>
            <p:ph type="sldNum" sz="quarter" idx="12"/>
          </p:nvPr>
        </p:nvSpPr>
        <p:spPr/>
        <p:txBody>
          <a:bodyPr/>
          <a:lstStyle/>
          <a:p>
            <a:fld id="{BA91BA18-B2B9-417F-B549-8DE32B04CDCC}" type="slidenum">
              <a:rPr lang="nl-NL" smtClean="0"/>
              <a:t>‹nr.›</a:t>
            </a:fld>
            <a:endParaRPr lang="nl-NL"/>
          </a:p>
        </p:txBody>
      </p:sp>
    </p:spTree>
    <p:extLst>
      <p:ext uri="{BB962C8B-B14F-4D97-AF65-F5344CB8AC3E}">
        <p14:creationId xmlns:p14="http://schemas.microsoft.com/office/powerpoint/2010/main" val="166488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A619D15-97F5-481C-AA28-5DD6ABA5E2F4}"/>
              </a:ext>
            </a:extLst>
          </p:cNvPr>
          <p:cNvSpPr>
            <a:spLocks noGrp="1"/>
          </p:cNvSpPr>
          <p:nvPr>
            <p:ph type="ctrTitle"/>
          </p:nvPr>
        </p:nvSpPr>
        <p:spPr>
          <a:xfrm>
            <a:off x="918000" y="1266826"/>
            <a:ext cx="7317000" cy="2066925"/>
          </a:xfrm>
          <a:prstGeom prst="rect">
            <a:avLst/>
          </a:prstGeom>
        </p:spPr>
        <p:txBody>
          <a:bodyPr anchor="b"/>
          <a:lstStyle>
            <a:lvl1pPr algn="l">
              <a:defRPr sz="3750">
                <a:solidFill>
                  <a:schemeClr val="tx1"/>
                </a:solidFill>
              </a:defRPr>
            </a:lvl1pPr>
          </a:lstStyle>
          <a:p>
            <a:r>
              <a:rPr lang="nl-NL"/>
              <a:t>Klik om de stijl te bewerken</a:t>
            </a:r>
            <a:endParaRPr lang="nl-NL" dirty="0"/>
          </a:p>
        </p:txBody>
      </p:sp>
      <p:sp>
        <p:nvSpPr>
          <p:cNvPr id="3" name="Ondertitel 2">
            <a:extLst>
              <a:ext uri="{FF2B5EF4-FFF2-40B4-BE49-F238E27FC236}">
                <a16:creationId xmlns="" xmlns:a16="http://schemas.microsoft.com/office/drawing/2014/main" id="{2F774763-6652-4E8A-9D51-23108126E81D}"/>
              </a:ext>
            </a:extLst>
          </p:cNvPr>
          <p:cNvSpPr>
            <a:spLocks noGrp="1"/>
          </p:cNvSpPr>
          <p:nvPr>
            <p:ph type="subTitle" idx="1"/>
          </p:nvPr>
        </p:nvSpPr>
        <p:spPr>
          <a:xfrm>
            <a:off x="918000" y="3600000"/>
            <a:ext cx="7317000" cy="165576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sp>
        <p:nvSpPr>
          <p:cNvPr id="4" name="Tijdelijke aanduiding voor datum 3">
            <a:extLst>
              <a:ext uri="{FF2B5EF4-FFF2-40B4-BE49-F238E27FC236}">
                <a16:creationId xmlns=""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24-6-2024</a:t>
            </a:fld>
            <a:endParaRPr lang="nl-NL"/>
          </a:p>
        </p:txBody>
      </p:sp>
      <p:sp>
        <p:nvSpPr>
          <p:cNvPr id="5" name="Tijdelijke aanduiding voor voettekst 4">
            <a:extLst>
              <a:ext uri="{FF2B5EF4-FFF2-40B4-BE49-F238E27FC236}">
                <a16:creationId xmlns=""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26600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24-6-2024</a:t>
            </a:fld>
            <a:endParaRPr lang="nl-NL"/>
          </a:p>
        </p:txBody>
      </p:sp>
      <p:sp>
        <p:nvSpPr>
          <p:cNvPr id="5" name="Tijdelijke aanduiding voor voettekst 4">
            <a:extLst>
              <a:ext uri="{FF2B5EF4-FFF2-40B4-BE49-F238E27FC236}">
                <a16:creationId xmlns=""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1760489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7F26D2EE-9939-4930-8A80-B2E7D3888F13}"/>
              </a:ext>
            </a:extLst>
          </p:cNvPr>
          <p:cNvSpPr>
            <a:spLocks noGrp="1"/>
          </p:cNvSpPr>
          <p:nvPr>
            <p:ph idx="1"/>
          </p:nvPr>
        </p:nvSpPr>
        <p:spPr>
          <a:xfrm>
            <a:off x="918000" y="1656001"/>
            <a:ext cx="3654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24-6-2024</a:t>
            </a:fld>
            <a:endParaRPr lang="nl-NL"/>
          </a:p>
        </p:txBody>
      </p:sp>
      <p:sp>
        <p:nvSpPr>
          <p:cNvPr id="5" name="Tijdelijke aanduiding voor voettekst 4">
            <a:extLst>
              <a:ext uri="{FF2B5EF4-FFF2-40B4-BE49-F238E27FC236}">
                <a16:creationId xmlns=""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7" name="Tijdelijke aanduiding voor inhoud 6">
            <a:extLst>
              <a:ext uri="{FF2B5EF4-FFF2-40B4-BE49-F238E27FC236}">
                <a16:creationId xmlns="" xmlns:a16="http://schemas.microsoft.com/office/drawing/2014/main" id="{64BB9FDA-D1A9-4A8F-BCEF-28D2AB821C12}"/>
              </a:ext>
            </a:extLst>
          </p:cNvPr>
          <p:cNvSpPr>
            <a:spLocks noGrp="1"/>
          </p:cNvSpPr>
          <p:nvPr>
            <p:ph sz="quarter" idx="13"/>
          </p:nvPr>
        </p:nvSpPr>
        <p:spPr>
          <a:xfrm>
            <a:off x="4572001" y="1656001"/>
            <a:ext cx="3661145"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824482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24-6-2024</a:t>
            </a:fld>
            <a:endParaRPr lang="nl-NL"/>
          </a:p>
        </p:txBody>
      </p:sp>
      <p:sp>
        <p:nvSpPr>
          <p:cNvPr id="3" name="Tijdelijke aanduiding voor voettekst 2">
            <a:extLst>
              <a:ext uri="{FF2B5EF4-FFF2-40B4-BE49-F238E27FC236}">
                <a16:creationId xmlns=""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8" name="Afbeelding 7">
            <a:extLst>
              <a:ext uri="{FF2B5EF4-FFF2-40B4-BE49-F238E27FC236}">
                <a16:creationId xmlns="" xmlns:a16="http://schemas.microsoft.com/office/drawing/2014/main" id="{3B217780-C231-4CB8-9349-9172B6A84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0198" y="184620"/>
            <a:ext cx="4724997" cy="6488760"/>
          </a:xfrm>
          <a:prstGeom prst="rect">
            <a:avLst/>
          </a:prstGeom>
        </p:spPr>
      </p:pic>
    </p:spTree>
    <p:extLst>
      <p:ext uri="{BB962C8B-B14F-4D97-AF65-F5344CB8AC3E}">
        <p14:creationId xmlns:p14="http://schemas.microsoft.com/office/powerpoint/2010/main" val="638245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24-6-2024</a:t>
            </a:fld>
            <a:endParaRPr lang="nl-NL"/>
          </a:p>
        </p:txBody>
      </p:sp>
      <p:sp>
        <p:nvSpPr>
          <p:cNvPr id="3" name="Tijdelijke aanduiding voor voettekst 2">
            <a:extLst>
              <a:ext uri="{FF2B5EF4-FFF2-40B4-BE49-F238E27FC236}">
                <a16:creationId xmlns=""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7" name="Afbeelding 6">
            <a:extLst>
              <a:ext uri="{FF2B5EF4-FFF2-40B4-BE49-F238E27FC236}">
                <a16:creationId xmlns="" xmlns:a16="http://schemas.microsoft.com/office/drawing/2014/main" id="{FF7A081F-021E-4F23-9A05-9B33D0F16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8111" y="182342"/>
            <a:ext cx="4724997" cy="6488760"/>
          </a:xfrm>
          <a:prstGeom prst="rect">
            <a:avLst/>
          </a:prstGeom>
        </p:spPr>
      </p:pic>
    </p:spTree>
    <p:extLst>
      <p:ext uri="{BB962C8B-B14F-4D97-AF65-F5344CB8AC3E}">
        <p14:creationId xmlns:p14="http://schemas.microsoft.com/office/powerpoint/2010/main" val="2684940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24-6-2024</a:t>
            </a:fld>
            <a:endParaRPr lang="nl-NL"/>
          </a:p>
        </p:txBody>
      </p:sp>
      <p:sp>
        <p:nvSpPr>
          <p:cNvPr id="3" name="Tijdelijke aanduiding voor voettekst 2">
            <a:extLst>
              <a:ext uri="{FF2B5EF4-FFF2-40B4-BE49-F238E27FC236}">
                <a16:creationId xmlns=""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7" name="Afbeelding 6">
            <a:extLst>
              <a:ext uri="{FF2B5EF4-FFF2-40B4-BE49-F238E27FC236}">
                <a16:creationId xmlns="" xmlns:a16="http://schemas.microsoft.com/office/drawing/2014/main" id="{E09D287B-29CC-41FA-9DC8-88C76450A0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3626" y="177288"/>
            <a:ext cx="4724997" cy="6488760"/>
          </a:xfrm>
          <a:prstGeom prst="rect">
            <a:avLst/>
          </a:prstGeom>
        </p:spPr>
      </p:pic>
    </p:spTree>
    <p:extLst>
      <p:ext uri="{BB962C8B-B14F-4D97-AF65-F5344CB8AC3E}">
        <p14:creationId xmlns:p14="http://schemas.microsoft.com/office/powerpoint/2010/main" val="3068599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67494"/>
            <a:ext cx="8229600" cy="1399032"/>
          </a:xfrm>
        </p:spPr>
        <p:txBody>
          <a:bodyPr/>
          <a:lstStyle/>
          <a:p>
            <a:r>
              <a:rPr kumimoji="0" lang="nl-NL"/>
              <a:t>Klik om de stijl te bewerken</a:t>
            </a:r>
            <a:endParaRPr kumimoji="0" lang="en-US"/>
          </a:p>
        </p:txBody>
      </p:sp>
      <p:sp>
        <p:nvSpPr>
          <p:cNvPr id="3" name="Tijdelijke aanduiding voor inhoud 2"/>
          <p:cNvSpPr>
            <a:spLocks noGrp="1"/>
          </p:cNvSpPr>
          <p:nvPr>
            <p:ph idx="1"/>
          </p:nvPr>
        </p:nvSpPr>
        <p:spPr>
          <a:xfrm>
            <a:off x="457200" y="1882808"/>
            <a:ext cx="8229600" cy="45720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a:xfrm>
            <a:off x="4791456" y="6480048"/>
            <a:ext cx="2133600" cy="301752"/>
          </a:xfrm>
        </p:spPr>
        <p:txBody>
          <a:bodyPr/>
          <a:lstStyle/>
          <a:p>
            <a:fld id="{528B9A82-3973-4E1D-8671-97C9C58B4918}" type="datetimeFigureOut">
              <a:rPr lang="nl-NL" smtClean="0"/>
              <a:t>24-6-2024</a:t>
            </a:fld>
            <a:endParaRPr lang="nl-NL"/>
          </a:p>
        </p:txBody>
      </p:sp>
      <p:sp>
        <p:nvSpPr>
          <p:cNvPr id="5" name="Tijdelijke aanduiding voor voettekst 4"/>
          <p:cNvSpPr>
            <a:spLocks noGrp="1"/>
          </p:cNvSpPr>
          <p:nvPr>
            <p:ph type="ftr" sz="quarter" idx="11"/>
          </p:nvPr>
        </p:nvSpPr>
        <p:spPr>
          <a:xfrm>
            <a:off x="457200" y="6480969"/>
            <a:ext cx="4260056" cy="300831"/>
          </a:xfrm>
        </p:spPr>
        <p:txBody>
          <a:bodyPr/>
          <a:lstStyle/>
          <a:p>
            <a:endParaRPr lang="nl-NL"/>
          </a:p>
        </p:txBody>
      </p:sp>
      <p:sp>
        <p:nvSpPr>
          <p:cNvPr id="6" name="Tijdelijke aanduiding voor dianummer 5"/>
          <p:cNvSpPr>
            <a:spLocks noGrp="1"/>
          </p:cNvSpPr>
          <p:nvPr>
            <p:ph type="sldNum" sz="quarter" idx="12"/>
          </p:nvPr>
        </p:nvSpPr>
        <p:spPr/>
        <p:txBody>
          <a:bodyPr/>
          <a:lstStyle/>
          <a:p>
            <a:fld id="{BA91BA18-B2B9-417F-B549-8DE32B04CDCC}" type="slidenum">
              <a:rPr lang="nl-NL" smtClean="0"/>
              <a:t>‹nr.›</a:t>
            </a:fld>
            <a:endParaRPr lang="nl-NL"/>
          </a:p>
        </p:txBody>
      </p:sp>
    </p:spTree>
    <p:extLst>
      <p:ext uri="{BB962C8B-B14F-4D97-AF65-F5344CB8AC3E}">
        <p14:creationId xmlns:p14="http://schemas.microsoft.com/office/powerpoint/2010/main" val="71165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5092C25A-CA90-4043-B6E3-E5BB8FE59F63}"/>
              </a:ext>
            </a:extLst>
          </p:cNvPr>
          <p:cNvSpPr>
            <a:spLocks noGrp="1"/>
          </p:cNvSpPr>
          <p:nvPr>
            <p:ph type="dt" sz="half" idx="10"/>
          </p:nvPr>
        </p:nvSpPr>
        <p:spPr/>
        <p:txBody>
          <a:bodyPr/>
          <a:lstStyle/>
          <a:p>
            <a:fld id="{528B9A82-3973-4E1D-8671-97C9C58B4918}" type="datetimeFigureOut">
              <a:rPr lang="nl-NL" smtClean="0"/>
              <a:t>24-6-2024</a:t>
            </a:fld>
            <a:endParaRPr lang="nl-NL"/>
          </a:p>
        </p:txBody>
      </p:sp>
      <p:sp>
        <p:nvSpPr>
          <p:cNvPr id="5" name="Tijdelijke aanduiding voor voettekst 4">
            <a:extLst>
              <a:ext uri="{FF2B5EF4-FFF2-40B4-BE49-F238E27FC236}">
                <a16:creationId xmlns=""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EB2C07E0-5BE5-4E3D-A5C3-FA1D5CEB3FBD}"/>
              </a:ext>
            </a:extLst>
          </p:cNvPr>
          <p:cNvSpPr>
            <a:spLocks noGrp="1"/>
          </p:cNvSpPr>
          <p:nvPr>
            <p:ph type="sldNum" sz="quarter" idx="12"/>
          </p:nvPr>
        </p:nvSpPr>
        <p:spPr/>
        <p:txBody>
          <a:bodyPr/>
          <a:lstStyle/>
          <a:p>
            <a:fld id="{BA91BA18-B2B9-417F-B549-8DE32B04CDCC}" type="slidenum">
              <a:rPr lang="nl-NL" smtClean="0"/>
              <a:t>‹nr.›</a:t>
            </a:fld>
            <a:endParaRPr lang="nl-NL"/>
          </a:p>
        </p:txBody>
      </p:sp>
    </p:spTree>
    <p:extLst>
      <p:ext uri="{BB962C8B-B14F-4D97-AF65-F5344CB8AC3E}">
        <p14:creationId xmlns:p14="http://schemas.microsoft.com/office/powerpoint/2010/main" val="399788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7F26D2EE-9939-4930-8A80-B2E7D3888F13}"/>
              </a:ext>
            </a:extLst>
          </p:cNvPr>
          <p:cNvSpPr>
            <a:spLocks noGrp="1"/>
          </p:cNvSpPr>
          <p:nvPr>
            <p:ph idx="1"/>
          </p:nvPr>
        </p:nvSpPr>
        <p:spPr>
          <a:xfrm>
            <a:off x="918000" y="1656001"/>
            <a:ext cx="3654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 xmlns:a16="http://schemas.microsoft.com/office/drawing/2014/main" id="{5092C25A-CA90-4043-B6E3-E5BB8FE59F63}"/>
              </a:ext>
            </a:extLst>
          </p:cNvPr>
          <p:cNvSpPr>
            <a:spLocks noGrp="1"/>
          </p:cNvSpPr>
          <p:nvPr>
            <p:ph type="dt" sz="half" idx="10"/>
          </p:nvPr>
        </p:nvSpPr>
        <p:spPr/>
        <p:txBody>
          <a:bodyPr/>
          <a:lstStyle/>
          <a:p>
            <a:fld id="{528B9A82-3973-4E1D-8671-97C9C58B4918}" type="datetimeFigureOut">
              <a:rPr lang="nl-NL" smtClean="0"/>
              <a:t>24-6-2024</a:t>
            </a:fld>
            <a:endParaRPr lang="nl-NL"/>
          </a:p>
        </p:txBody>
      </p:sp>
      <p:sp>
        <p:nvSpPr>
          <p:cNvPr id="5" name="Tijdelijke aanduiding voor voettekst 4">
            <a:extLst>
              <a:ext uri="{FF2B5EF4-FFF2-40B4-BE49-F238E27FC236}">
                <a16:creationId xmlns=""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EB2C07E0-5BE5-4E3D-A5C3-FA1D5CEB3FBD}"/>
              </a:ext>
            </a:extLst>
          </p:cNvPr>
          <p:cNvSpPr>
            <a:spLocks noGrp="1"/>
          </p:cNvSpPr>
          <p:nvPr>
            <p:ph type="sldNum" sz="quarter" idx="12"/>
          </p:nvPr>
        </p:nvSpPr>
        <p:spPr/>
        <p:txBody>
          <a:bodyPr/>
          <a:lstStyle/>
          <a:p>
            <a:fld id="{BA91BA18-B2B9-417F-B549-8DE32B04CDCC}" type="slidenum">
              <a:rPr lang="nl-NL" smtClean="0"/>
              <a:t>‹nr.›</a:t>
            </a:fld>
            <a:endParaRPr lang="nl-NL"/>
          </a:p>
        </p:txBody>
      </p:sp>
      <p:sp>
        <p:nvSpPr>
          <p:cNvPr id="7" name="Tijdelijke aanduiding voor inhoud 6">
            <a:extLst>
              <a:ext uri="{FF2B5EF4-FFF2-40B4-BE49-F238E27FC236}">
                <a16:creationId xmlns="" xmlns:a16="http://schemas.microsoft.com/office/drawing/2014/main" id="{64BB9FDA-D1A9-4A8F-BCEF-28D2AB821C12}"/>
              </a:ext>
            </a:extLst>
          </p:cNvPr>
          <p:cNvSpPr>
            <a:spLocks noGrp="1"/>
          </p:cNvSpPr>
          <p:nvPr>
            <p:ph sz="quarter" idx="13"/>
          </p:nvPr>
        </p:nvSpPr>
        <p:spPr>
          <a:xfrm>
            <a:off x="4572001" y="1656001"/>
            <a:ext cx="3661145"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4617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et pa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 xmlns:a16="http://schemas.microsoft.com/office/drawing/2014/main" id="{F8162C0C-8ADC-43CF-AE95-14C54448DD37}"/>
              </a:ext>
            </a:extLst>
          </p:cNvPr>
          <p:cNvSpPr>
            <a:spLocks noGrp="1"/>
          </p:cNvSpPr>
          <p:nvPr>
            <p:ph type="dt" sz="half" idx="10"/>
          </p:nvPr>
        </p:nvSpPr>
        <p:spPr/>
        <p:txBody>
          <a:bodyPr/>
          <a:lstStyle/>
          <a:p>
            <a:fld id="{528B9A82-3973-4E1D-8671-97C9C58B4918}" type="datetimeFigureOut">
              <a:rPr lang="nl-NL" smtClean="0"/>
              <a:t>24-6-2024</a:t>
            </a:fld>
            <a:endParaRPr lang="nl-NL"/>
          </a:p>
        </p:txBody>
      </p:sp>
      <p:sp>
        <p:nvSpPr>
          <p:cNvPr id="3" name="Tijdelijke aanduiding voor voettekst 2">
            <a:extLst>
              <a:ext uri="{FF2B5EF4-FFF2-40B4-BE49-F238E27FC236}">
                <a16:creationId xmlns=""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 xmlns:a16="http://schemas.microsoft.com/office/drawing/2014/main" id="{A25615F1-B779-49BE-960D-1AE9E171A281}"/>
              </a:ext>
            </a:extLst>
          </p:cNvPr>
          <p:cNvSpPr>
            <a:spLocks noGrp="1"/>
          </p:cNvSpPr>
          <p:nvPr>
            <p:ph type="sldNum" sz="quarter" idx="12"/>
          </p:nvPr>
        </p:nvSpPr>
        <p:spPr/>
        <p:txBody>
          <a:bodyPr/>
          <a:lstStyle/>
          <a:p>
            <a:fld id="{BA91BA18-B2B9-417F-B549-8DE32B04CDCC}" type="slidenum">
              <a:rPr lang="nl-NL" smtClean="0"/>
              <a:t>‹nr.›</a:t>
            </a:fld>
            <a:endParaRPr lang="nl-NL"/>
          </a:p>
        </p:txBody>
      </p:sp>
    </p:spTree>
    <p:extLst>
      <p:ext uri="{BB962C8B-B14F-4D97-AF65-F5344CB8AC3E}">
        <p14:creationId xmlns:p14="http://schemas.microsoft.com/office/powerpoint/2010/main" val="207116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 xmlns:a16="http://schemas.microsoft.com/office/drawing/2014/main" id="{F8162C0C-8ADC-43CF-AE95-14C54448DD37}"/>
              </a:ext>
            </a:extLst>
          </p:cNvPr>
          <p:cNvSpPr>
            <a:spLocks noGrp="1"/>
          </p:cNvSpPr>
          <p:nvPr>
            <p:ph type="dt" sz="half" idx="10"/>
          </p:nvPr>
        </p:nvSpPr>
        <p:spPr/>
        <p:txBody>
          <a:bodyPr/>
          <a:lstStyle/>
          <a:p>
            <a:fld id="{528B9A82-3973-4E1D-8671-97C9C58B4918}" type="datetimeFigureOut">
              <a:rPr lang="nl-NL" smtClean="0"/>
              <a:t>24-6-2024</a:t>
            </a:fld>
            <a:endParaRPr lang="nl-NL"/>
          </a:p>
        </p:txBody>
      </p:sp>
      <p:sp>
        <p:nvSpPr>
          <p:cNvPr id="3" name="Tijdelijke aanduiding voor voettekst 2">
            <a:extLst>
              <a:ext uri="{FF2B5EF4-FFF2-40B4-BE49-F238E27FC236}">
                <a16:creationId xmlns=""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 xmlns:a16="http://schemas.microsoft.com/office/drawing/2014/main" id="{A25615F1-B779-49BE-960D-1AE9E171A281}"/>
              </a:ext>
            </a:extLst>
          </p:cNvPr>
          <p:cNvSpPr>
            <a:spLocks noGrp="1"/>
          </p:cNvSpPr>
          <p:nvPr>
            <p:ph type="sldNum" sz="quarter" idx="12"/>
          </p:nvPr>
        </p:nvSpPr>
        <p:spPr/>
        <p:txBody>
          <a:bodyPr/>
          <a:lstStyle/>
          <a:p>
            <a:fld id="{BA91BA18-B2B9-417F-B549-8DE32B04CDCC}" type="slidenum">
              <a:rPr lang="nl-NL" smtClean="0"/>
              <a:t>‹nr.›</a:t>
            </a:fld>
            <a:endParaRPr lang="nl-NL"/>
          </a:p>
        </p:txBody>
      </p:sp>
      <p:pic>
        <p:nvPicPr>
          <p:cNvPr id="12" name="Afbeelding 11">
            <a:extLst>
              <a:ext uri="{FF2B5EF4-FFF2-40B4-BE49-F238E27FC236}">
                <a16:creationId xmlns="" xmlns:a16="http://schemas.microsoft.com/office/drawing/2014/main" id="{153BE0D3-908A-42A7-BEC3-E91FE6167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0197" y="184620"/>
            <a:ext cx="4725000" cy="6488760"/>
          </a:xfrm>
          <a:prstGeom prst="rect">
            <a:avLst/>
          </a:prstGeom>
        </p:spPr>
      </p:pic>
    </p:spTree>
    <p:extLst>
      <p:ext uri="{BB962C8B-B14F-4D97-AF65-F5344CB8AC3E}">
        <p14:creationId xmlns:p14="http://schemas.microsoft.com/office/powerpoint/2010/main" val="62002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 xmlns:a16="http://schemas.microsoft.com/office/drawing/2014/main" id="{F8162C0C-8ADC-43CF-AE95-14C54448DD37}"/>
              </a:ext>
            </a:extLst>
          </p:cNvPr>
          <p:cNvSpPr>
            <a:spLocks noGrp="1"/>
          </p:cNvSpPr>
          <p:nvPr>
            <p:ph type="dt" sz="half" idx="10"/>
          </p:nvPr>
        </p:nvSpPr>
        <p:spPr/>
        <p:txBody>
          <a:bodyPr/>
          <a:lstStyle/>
          <a:p>
            <a:fld id="{528B9A82-3973-4E1D-8671-97C9C58B4918}" type="datetimeFigureOut">
              <a:rPr lang="nl-NL" smtClean="0"/>
              <a:t>24-6-2024</a:t>
            </a:fld>
            <a:endParaRPr lang="nl-NL"/>
          </a:p>
        </p:txBody>
      </p:sp>
      <p:sp>
        <p:nvSpPr>
          <p:cNvPr id="3" name="Tijdelijke aanduiding voor voettekst 2">
            <a:extLst>
              <a:ext uri="{FF2B5EF4-FFF2-40B4-BE49-F238E27FC236}">
                <a16:creationId xmlns=""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 xmlns:a16="http://schemas.microsoft.com/office/drawing/2014/main" id="{A25615F1-B779-49BE-960D-1AE9E171A281}"/>
              </a:ext>
            </a:extLst>
          </p:cNvPr>
          <p:cNvSpPr>
            <a:spLocks noGrp="1"/>
          </p:cNvSpPr>
          <p:nvPr>
            <p:ph type="sldNum" sz="quarter" idx="12"/>
          </p:nvPr>
        </p:nvSpPr>
        <p:spPr/>
        <p:txBody>
          <a:bodyPr/>
          <a:lstStyle/>
          <a:p>
            <a:fld id="{BA91BA18-B2B9-417F-B549-8DE32B04CDCC}" type="slidenum">
              <a:rPr lang="nl-NL" smtClean="0"/>
              <a:t>‹nr.›</a:t>
            </a:fld>
            <a:endParaRPr lang="nl-NL"/>
          </a:p>
        </p:txBody>
      </p:sp>
      <p:pic>
        <p:nvPicPr>
          <p:cNvPr id="13" name="Afbeelding 12">
            <a:extLst>
              <a:ext uri="{FF2B5EF4-FFF2-40B4-BE49-F238E27FC236}">
                <a16:creationId xmlns="" xmlns:a16="http://schemas.microsoft.com/office/drawing/2014/main" id="{650DFDBA-992A-412B-830A-27D404D670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8109" y="182342"/>
            <a:ext cx="4725000" cy="6488760"/>
          </a:xfrm>
          <a:prstGeom prst="rect">
            <a:avLst/>
          </a:prstGeom>
        </p:spPr>
      </p:pic>
    </p:spTree>
    <p:extLst>
      <p:ext uri="{BB962C8B-B14F-4D97-AF65-F5344CB8AC3E}">
        <p14:creationId xmlns:p14="http://schemas.microsoft.com/office/powerpoint/2010/main" val="201786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 xmlns:a16="http://schemas.microsoft.com/office/drawing/2014/main" id="{F8162C0C-8ADC-43CF-AE95-14C54448DD37}"/>
              </a:ext>
            </a:extLst>
          </p:cNvPr>
          <p:cNvSpPr>
            <a:spLocks noGrp="1"/>
          </p:cNvSpPr>
          <p:nvPr>
            <p:ph type="dt" sz="half" idx="10"/>
          </p:nvPr>
        </p:nvSpPr>
        <p:spPr/>
        <p:txBody>
          <a:bodyPr/>
          <a:lstStyle/>
          <a:p>
            <a:fld id="{528B9A82-3973-4E1D-8671-97C9C58B4918}" type="datetimeFigureOut">
              <a:rPr lang="nl-NL" smtClean="0"/>
              <a:t>24-6-2024</a:t>
            </a:fld>
            <a:endParaRPr lang="nl-NL"/>
          </a:p>
        </p:txBody>
      </p:sp>
      <p:sp>
        <p:nvSpPr>
          <p:cNvPr id="3" name="Tijdelijke aanduiding voor voettekst 2">
            <a:extLst>
              <a:ext uri="{FF2B5EF4-FFF2-40B4-BE49-F238E27FC236}">
                <a16:creationId xmlns=""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 xmlns:a16="http://schemas.microsoft.com/office/drawing/2014/main" id="{A25615F1-B779-49BE-960D-1AE9E171A281}"/>
              </a:ext>
            </a:extLst>
          </p:cNvPr>
          <p:cNvSpPr>
            <a:spLocks noGrp="1"/>
          </p:cNvSpPr>
          <p:nvPr>
            <p:ph type="sldNum" sz="quarter" idx="12"/>
          </p:nvPr>
        </p:nvSpPr>
        <p:spPr/>
        <p:txBody>
          <a:bodyPr/>
          <a:lstStyle/>
          <a:p>
            <a:fld id="{BA91BA18-B2B9-417F-B549-8DE32B04CDCC}" type="slidenum">
              <a:rPr lang="nl-NL" smtClean="0"/>
              <a:t>‹nr.›</a:t>
            </a:fld>
            <a:endParaRPr lang="nl-NL"/>
          </a:p>
        </p:txBody>
      </p:sp>
      <p:pic>
        <p:nvPicPr>
          <p:cNvPr id="13" name="Afbeelding 12">
            <a:extLst>
              <a:ext uri="{FF2B5EF4-FFF2-40B4-BE49-F238E27FC236}">
                <a16:creationId xmlns="" xmlns:a16="http://schemas.microsoft.com/office/drawing/2014/main" id="{853D67C8-F1C9-420E-AD54-55705456C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3624" y="177288"/>
            <a:ext cx="4725000" cy="6488760"/>
          </a:xfrm>
          <a:prstGeom prst="rect">
            <a:avLst/>
          </a:prstGeom>
        </p:spPr>
      </p:pic>
    </p:spTree>
    <p:extLst>
      <p:ext uri="{BB962C8B-B14F-4D97-AF65-F5344CB8AC3E}">
        <p14:creationId xmlns:p14="http://schemas.microsoft.com/office/powerpoint/2010/main" val="44819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ind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 xmlns:a16="http://schemas.microsoft.com/office/drawing/2014/main" id="{F8162C0C-8ADC-43CF-AE95-14C54448DD37}"/>
              </a:ext>
            </a:extLst>
          </p:cNvPr>
          <p:cNvSpPr>
            <a:spLocks noGrp="1"/>
          </p:cNvSpPr>
          <p:nvPr>
            <p:ph type="dt" sz="half" idx="10"/>
          </p:nvPr>
        </p:nvSpPr>
        <p:spPr/>
        <p:txBody>
          <a:bodyPr/>
          <a:lstStyle/>
          <a:p>
            <a:fld id="{528B9A82-3973-4E1D-8671-97C9C58B4918}" type="datetimeFigureOut">
              <a:rPr lang="nl-NL" smtClean="0"/>
              <a:t>24-6-2024</a:t>
            </a:fld>
            <a:endParaRPr lang="nl-NL"/>
          </a:p>
        </p:txBody>
      </p:sp>
      <p:sp>
        <p:nvSpPr>
          <p:cNvPr id="3" name="Tijdelijke aanduiding voor voettekst 2">
            <a:extLst>
              <a:ext uri="{FF2B5EF4-FFF2-40B4-BE49-F238E27FC236}">
                <a16:creationId xmlns=""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 xmlns:a16="http://schemas.microsoft.com/office/drawing/2014/main" id="{A25615F1-B779-49BE-960D-1AE9E171A281}"/>
              </a:ext>
            </a:extLst>
          </p:cNvPr>
          <p:cNvSpPr>
            <a:spLocks noGrp="1"/>
          </p:cNvSpPr>
          <p:nvPr>
            <p:ph type="sldNum" sz="quarter" idx="12"/>
          </p:nvPr>
        </p:nvSpPr>
        <p:spPr/>
        <p:txBody>
          <a:bodyPr/>
          <a:lstStyle/>
          <a:p>
            <a:fld id="{BA91BA18-B2B9-417F-B549-8DE32B04CDCC}" type="slidenum">
              <a:rPr lang="nl-NL" smtClean="0"/>
              <a:t>‹nr.›</a:t>
            </a:fld>
            <a:endParaRPr lang="nl-NL"/>
          </a:p>
        </p:txBody>
      </p:sp>
    </p:spTree>
    <p:extLst>
      <p:ext uri="{BB962C8B-B14F-4D97-AF65-F5344CB8AC3E}">
        <p14:creationId xmlns:p14="http://schemas.microsoft.com/office/powerpoint/2010/main" val="280151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67494"/>
            <a:ext cx="8229600" cy="1399032"/>
          </a:xfrm>
        </p:spPr>
        <p:txBody>
          <a:bodyPr/>
          <a:lstStyle/>
          <a:p>
            <a:r>
              <a:rPr kumimoji="0" lang="nl-NL"/>
              <a:t>Klik om de stijl te bewerken</a:t>
            </a:r>
            <a:endParaRPr kumimoji="0" lang="en-US"/>
          </a:p>
        </p:txBody>
      </p:sp>
      <p:sp>
        <p:nvSpPr>
          <p:cNvPr id="3" name="Tijdelijke aanduiding voor inhoud 2"/>
          <p:cNvSpPr>
            <a:spLocks noGrp="1"/>
          </p:cNvSpPr>
          <p:nvPr>
            <p:ph idx="1"/>
          </p:nvPr>
        </p:nvSpPr>
        <p:spPr>
          <a:xfrm>
            <a:off x="457200" y="1882808"/>
            <a:ext cx="8229600" cy="45720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a:xfrm>
            <a:off x="4791456" y="6480048"/>
            <a:ext cx="2133600" cy="301752"/>
          </a:xfrm>
        </p:spPr>
        <p:txBody>
          <a:bodyPr/>
          <a:lstStyle/>
          <a:p>
            <a:fld id="{528B9A82-3973-4E1D-8671-97C9C58B4918}" type="datetimeFigureOut">
              <a:rPr lang="nl-NL" smtClean="0"/>
              <a:t>24-6-2024</a:t>
            </a:fld>
            <a:endParaRPr lang="nl-NL"/>
          </a:p>
        </p:txBody>
      </p:sp>
      <p:sp>
        <p:nvSpPr>
          <p:cNvPr id="5" name="Tijdelijke aanduiding voor voettekst 4"/>
          <p:cNvSpPr>
            <a:spLocks noGrp="1"/>
          </p:cNvSpPr>
          <p:nvPr>
            <p:ph type="ftr" sz="quarter" idx="11"/>
          </p:nvPr>
        </p:nvSpPr>
        <p:spPr>
          <a:xfrm>
            <a:off x="457200" y="6480969"/>
            <a:ext cx="4260056" cy="300831"/>
          </a:xfrm>
        </p:spPr>
        <p:txBody>
          <a:bodyPr/>
          <a:lstStyle/>
          <a:p>
            <a:endParaRPr lang="nl-NL"/>
          </a:p>
        </p:txBody>
      </p:sp>
      <p:sp>
        <p:nvSpPr>
          <p:cNvPr id="6" name="Tijdelijke aanduiding voor dianummer 5"/>
          <p:cNvSpPr>
            <a:spLocks noGrp="1"/>
          </p:cNvSpPr>
          <p:nvPr>
            <p:ph type="sldNum" sz="quarter" idx="12"/>
          </p:nvPr>
        </p:nvSpPr>
        <p:spPr/>
        <p:txBody>
          <a:bodyPr/>
          <a:lstStyle/>
          <a:p>
            <a:fld id="{BA91BA18-B2B9-417F-B549-8DE32B04CDCC}" type="slidenum">
              <a:rPr lang="nl-NL" smtClean="0"/>
              <a:t>‹nr.›</a:t>
            </a:fld>
            <a:endParaRPr lang="nl-NL"/>
          </a:p>
        </p:txBody>
      </p:sp>
    </p:spTree>
    <p:extLst>
      <p:ext uri="{BB962C8B-B14F-4D97-AF65-F5344CB8AC3E}">
        <p14:creationId xmlns:p14="http://schemas.microsoft.com/office/powerpoint/2010/main" val="203996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 xmlns:a16="http://schemas.microsoft.com/office/drawing/2014/main" id="{CC5D78CD-E1A3-49DD-B89A-60EEEE43511E}"/>
              </a:ext>
            </a:extLst>
          </p:cNvPr>
          <p:cNvSpPr>
            <a:spLocks noGrp="1"/>
          </p:cNvSpPr>
          <p:nvPr>
            <p:ph type="body" idx="1"/>
          </p:nvPr>
        </p:nvSpPr>
        <p:spPr>
          <a:xfrm>
            <a:off x="918000" y="1656001"/>
            <a:ext cx="7317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 xmlns:a16="http://schemas.microsoft.com/office/drawing/2014/main" id="{80EEA5B1-6071-40BE-B6B0-3F546D9E05EE}"/>
              </a:ext>
            </a:extLst>
          </p:cNvPr>
          <p:cNvSpPr>
            <a:spLocks noGrp="1"/>
          </p:cNvSpPr>
          <p:nvPr>
            <p:ph type="dt" sz="half" idx="2"/>
          </p:nvPr>
        </p:nvSpPr>
        <p:spPr>
          <a:xfrm>
            <a:off x="918000" y="6356351"/>
            <a:ext cx="753638"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28B9A82-3973-4E1D-8671-97C9C58B4918}" type="datetimeFigureOut">
              <a:rPr lang="nl-NL" smtClean="0"/>
              <a:t>24-6-2024</a:t>
            </a:fld>
            <a:endParaRPr lang="nl-NL"/>
          </a:p>
        </p:txBody>
      </p:sp>
      <p:sp>
        <p:nvSpPr>
          <p:cNvPr id="5" name="Tijdelijke aanduiding voor voettekst 4">
            <a:extLst>
              <a:ext uri="{FF2B5EF4-FFF2-40B4-BE49-F238E27FC236}">
                <a16:creationId xmlns="" xmlns:a16="http://schemas.microsoft.com/office/drawing/2014/main" id="{CED80839-D02B-42AA-A7BD-49F0BD9EF867}"/>
              </a:ext>
            </a:extLst>
          </p:cNvPr>
          <p:cNvSpPr>
            <a:spLocks noGrp="1"/>
          </p:cNvSpPr>
          <p:nvPr>
            <p:ph type="ftr" sz="quarter" idx="3"/>
          </p:nvPr>
        </p:nvSpPr>
        <p:spPr>
          <a:xfrm>
            <a:off x="1671638" y="6356351"/>
            <a:ext cx="5807869"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 xmlns:a16="http://schemas.microsoft.com/office/drawing/2014/main" id="{ADA9FA82-A774-414D-B2D2-70E182497F73}"/>
              </a:ext>
            </a:extLst>
          </p:cNvPr>
          <p:cNvSpPr>
            <a:spLocks noGrp="1"/>
          </p:cNvSpPr>
          <p:nvPr>
            <p:ph type="sldNum" sz="quarter" idx="4"/>
          </p:nvPr>
        </p:nvSpPr>
        <p:spPr>
          <a:xfrm>
            <a:off x="7479507" y="6356351"/>
            <a:ext cx="75363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91BA18-B2B9-417F-B549-8DE32B04CDCC}" type="slidenum">
              <a:rPr lang="nl-NL" smtClean="0"/>
              <a:t>‹nr.›</a:t>
            </a:fld>
            <a:endParaRPr lang="nl-NL"/>
          </a:p>
        </p:txBody>
      </p:sp>
    </p:spTree>
    <p:extLst>
      <p:ext uri="{BB962C8B-B14F-4D97-AF65-F5344CB8AC3E}">
        <p14:creationId xmlns:p14="http://schemas.microsoft.com/office/powerpoint/2010/main" val="3721370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271463" indent="-271463" algn="l" defTabSz="685800" rtl="0" eaLnBrk="1" latinLnBrk="0" hangingPunct="1">
        <a:lnSpc>
          <a:spcPct val="90000"/>
        </a:lnSpc>
        <a:spcBef>
          <a:spcPts val="450"/>
        </a:spcBef>
        <a:buFont typeface="Arial" panose="020B0604020202020204" pitchFamily="34" charset="0"/>
        <a:buChar char="•"/>
        <a:defRPr sz="3750" kern="1200">
          <a:solidFill>
            <a:schemeClr val="bg1"/>
          </a:solidFill>
          <a:latin typeface="+mn-lt"/>
          <a:ea typeface="+mn-ea"/>
          <a:cs typeface="+mn-cs"/>
        </a:defRPr>
      </a:lvl1pPr>
      <a:lvl2pPr marL="514350" indent="-242888" algn="l" defTabSz="685800" rtl="0" eaLnBrk="1" latinLnBrk="0" hangingPunct="1">
        <a:lnSpc>
          <a:spcPct val="90000"/>
        </a:lnSpc>
        <a:spcBef>
          <a:spcPts val="225"/>
        </a:spcBef>
        <a:buFont typeface="Arial" panose="020B0604020202020204" pitchFamily="34" charset="0"/>
        <a:buChar char="-"/>
        <a:defRPr sz="3000" kern="1200">
          <a:solidFill>
            <a:schemeClr val="bg1"/>
          </a:solidFill>
          <a:latin typeface="+mn-lt"/>
          <a:ea typeface="+mn-ea"/>
          <a:cs typeface="+mn-cs"/>
        </a:defRPr>
      </a:lvl2pPr>
      <a:lvl3pPr marL="742950" indent="-207169" algn="l" defTabSz="685800" rtl="0" eaLnBrk="1" latinLnBrk="0" hangingPunct="1">
        <a:lnSpc>
          <a:spcPct val="90000"/>
        </a:lnSpc>
        <a:spcBef>
          <a:spcPts val="150"/>
        </a:spcBef>
        <a:buFont typeface="Arial" panose="020B0604020202020204" pitchFamily="34" charset="0"/>
        <a:buChar char="•"/>
        <a:defRPr sz="2250" kern="1200">
          <a:solidFill>
            <a:schemeClr val="bg1"/>
          </a:solidFill>
          <a:latin typeface="+mn-lt"/>
          <a:ea typeface="+mn-ea"/>
          <a:cs typeface="+mn-cs"/>
        </a:defRPr>
      </a:lvl3pPr>
      <a:lvl4pPr marL="871538" indent="-128588" algn="l" defTabSz="685800" rtl="0" eaLnBrk="1" latinLnBrk="0" hangingPunct="1">
        <a:lnSpc>
          <a:spcPct val="90000"/>
        </a:lnSpc>
        <a:spcBef>
          <a:spcPts val="75"/>
        </a:spcBef>
        <a:buFont typeface="Arial" panose="020B0604020202020204" pitchFamily="34" charset="0"/>
        <a:buChar char="-"/>
        <a:defRPr sz="1500" kern="1200">
          <a:solidFill>
            <a:schemeClr val="bg1"/>
          </a:solidFill>
          <a:latin typeface="+mn-lt"/>
          <a:ea typeface="+mn-ea"/>
          <a:cs typeface="+mn-cs"/>
        </a:defRPr>
      </a:lvl4pPr>
      <a:lvl5pPr marL="1007269" indent="-135731" algn="l" defTabSz="685800" rtl="0" eaLnBrk="1" latinLnBrk="0" hangingPunct="1">
        <a:lnSpc>
          <a:spcPct val="90000"/>
        </a:lnSpc>
        <a:spcBef>
          <a:spcPts val="0"/>
        </a:spcBef>
        <a:buFont typeface="Arial" panose="020B0604020202020204" pitchFamily="34" charset="0"/>
        <a:buChar char="•"/>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 xmlns:a16="http://schemas.microsoft.com/office/drawing/2014/main" id="{CC5D78CD-E1A3-49DD-B89A-60EEEE43511E}"/>
              </a:ext>
            </a:extLst>
          </p:cNvPr>
          <p:cNvSpPr>
            <a:spLocks noGrp="1"/>
          </p:cNvSpPr>
          <p:nvPr>
            <p:ph type="body" idx="1"/>
          </p:nvPr>
        </p:nvSpPr>
        <p:spPr>
          <a:xfrm>
            <a:off x="918000" y="1656001"/>
            <a:ext cx="7317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 xmlns:a16="http://schemas.microsoft.com/office/drawing/2014/main" id="{80EEA5B1-6071-40BE-B6B0-3F546D9E05EE}"/>
              </a:ext>
            </a:extLst>
          </p:cNvPr>
          <p:cNvSpPr>
            <a:spLocks noGrp="1"/>
          </p:cNvSpPr>
          <p:nvPr>
            <p:ph type="dt" sz="half" idx="2"/>
          </p:nvPr>
        </p:nvSpPr>
        <p:spPr>
          <a:xfrm>
            <a:off x="918000" y="6356351"/>
            <a:ext cx="753638"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3B65EB-9FDF-4830-AF0E-7F0AAC093151}" type="datetimeFigureOut">
              <a:rPr lang="nl-NL" smtClean="0"/>
              <a:t>24-6-2024</a:t>
            </a:fld>
            <a:endParaRPr lang="nl-NL" dirty="0"/>
          </a:p>
        </p:txBody>
      </p:sp>
      <p:sp>
        <p:nvSpPr>
          <p:cNvPr id="5" name="Tijdelijke aanduiding voor voettekst 4">
            <a:extLst>
              <a:ext uri="{FF2B5EF4-FFF2-40B4-BE49-F238E27FC236}">
                <a16:creationId xmlns="" xmlns:a16="http://schemas.microsoft.com/office/drawing/2014/main" id="{CED80839-D02B-42AA-A7BD-49F0BD9EF867}"/>
              </a:ext>
            </a:extLst>
          </p:cNvPr>
          <p:cNvSpPr>
            <a:spLocks noGrp="1"/>
          </p:cNvSpPr>
          <p:nvPr>
            <p:ph type="ftr" sz="quarter" idx="3"/>
          </p:nvPr>
        </p:nvSpPr>
        <p:spPr>
          <a:xfrm>
            <a:off x="1671638" y="6356351"/>
            <a:ext cx="5807869"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dirty="0"/>
          </a:p>
        </p:txBody>
      </p:sp>
      <p:sp>
        <p:nvSpPr>
          <p:cNvPr id="6" name="Tijdelijke aanduiding voor dianummer 5">
            <a:extLst>
              <a:ext uri="{FF2B5EF4-FFF2-40B4-BE49-F238E27FC236}">
                <a16:creationId xmlns="" xmlns:a16="http://schemas.microsoft.com/office/drawing/2014/main" id="{ADA9FA82-A774-414D-B2D2-70E182497F73}"/>
              </a:ext>
            </a:extLst>
          </p:cNvPr>
          <p:cNvSpPr>
            <a:spLocks noGrp="1"/>
          </p:cNvSpPr>
          <p:nvPr>
            <p:ph type="sldNum" sz="quarter" idx="4"/>
          </p:nvPr>
        </p:nvSpPr>
        <p:spPr>
          <a:xfrm>
            <a:off x="7479507" y="6356351"/>
            <a:ext cx="75363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0C6E6B-2EC4-403B-B862-78C299F44D90}" type="slidenum">
              <a:rPr lang="nl-NL" smtClean="0"/>
              <a:t>‹nr.›</a:t>
            </a:fld>
            <a:endParaRPr lang="nl-NL" dirty="0"/>
          </a:p>
        </p:txBody>
      </p:sp>
    </p:spTree>
    <p:extLst>
      <p:ext uri="{BB962C8B-B14F-4D97-AF65-F5344CB8AC3E}">
        <p14:creationId xmlns:p14="http://schemas.microsoft.com/office/powerpoint/2010/main" val="415689956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271463" indent="-271463" algn="l" defTabSz="685800" rtl="0" eaLnBrk="1" latinLnBrk="0" hangingPunct="1">
        <a:lnSpc>
          <a:spcPct val="90000"/>
        </a:lnSpc>
        <a:spcBef>
          <a:spcPts val="450"/>
        </a:spcBef>
        <a:buFont typeface="Arial" panose="020B0604020202020204" pitchFamily="34" charset="0"/>
        <a:buChar char="•"/>
        <a:defRPr sz="3750" kern="1200">
          <a:solidFill>
            <a:schemeClr val="tx1"/>
          </a:solidFill>
          <a:latin typeface="+mn-lt"/>
          <a:ea typeface="+mn-ea"/>
          <a:cs typeface="+mn-cs"/>
        </a:defRPr>
      </a:lvl1pPr>
      <a:lvl2pPr marL="514350" indent="-242888" algn="l" defTabSz="685800" rtl="0" eaLnBrk="1" latinLnBrk="0" hangingPunct="1">
        <a:lnSpc>
          <a:spcPct val="90000"/>
        </a:lnSpc>
        <a:spcBef>
          <a:spcPts val="225"/>
        </a:spcBef>
        <a:buFont typeface="Arial" panose="020B0604020202020204" pitchFamily="34" charset="0"/>
        <a:buChar char="-"/>
        <a:defRPr sz="3000" kern="1200">
          <a:solidFill>
            <a:schemeClr val="tx1"/>
          </a:solidFill>
          <a:latin typeface="+mn-lt"/>
          <a:ea typeface="+mn-ea"/>
          <a:cs typeface="+mn-cs"/>
        </a:defRPr>
      </a:lvl2pPr>
      <a:lvl3pPr marL="742950" indent="-207169" algn="l" defTabSz="685800" rtl="0" eaLnBrk="1" latinLnBrk="0" hangingPunct="1">
        <a:lnSpc>
          <a:spcPct val="90000"/>
        </a:lnSpc>
        <a:spcBef>
          <a:spcPts val="150"/>
        </a:spcBef>
        <a:buFont typeface="Arial" panose="020B0604020202020204" pitchFamily="34" charset="0"/>
        <a:buChar char="•"/>
        <a:defRPr sz="2250" kern="1200">
          <a:solidFill>
            <a:schemeClr val="tx1"/>
          </a:solidFill>
          <a:latin typeface="+mn-lt"/>
          <a:ea typeface="+mn-ea"/>
          <a:cs typeface="+mn-cs"/>
        </a:defRPr>
      </a:lvl3pPr>
      <a:lvl4pPr marL="871538" indent="-128588" algn="l" defTabSz="685800" rtl="0" eaLnBrk="1" latinLnBrk="0" hangingPunct="1">
        <a:lnSpc>
          <a:spcPct val="90000"/>
        </a:lnSpc>
        <a:spcBef>
          <a:spcPts val="75"/>
        </a:spcBef>
        <a:buFont typeface="Arial" panose="020B0604020202020204" pitchFamily="34" charset="0"/>
        <a:buChar char="-"/>
        <a:defRPr sz="1500" kern="1200">
          <a:solidFill>
            <a:schemeClr val="tx1"/>
          </a:solidFill>
          <a:latin typeface="+mn-lt"/>
          <a:ea typeface="+mn-ea"/>
          <a:cs typeface="+mn-cs"/>
        </a:defRPr>
      </a:lvl4pPr>
      <a:lvl5pPr marL="1007269" indent="-135731" algn="l" defTabSz="685800" rtl="0" eaLnBrk="1" latinLnBrk="0" hangingPunct="1">
        <a:lnSpc>
          <a:spcPct val="90000"/>
        </a:lnSpc>
        <a:spcBef>
          <a:spcPts val="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communicatie.hethooghuis.nl/tbl/wp-content/uploads/sites/2/2019/05/Blauwe-boekje-APA-richtlijnen.pdf"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s://www.scribbr.nl/bronvermelding/generator/apa/"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communicatie.hethooghuis.nl/tbl/wp-content/uploads/sites/2/2019/05/Blauwe-boekje-APA-richtlijnen.pdf"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nl-NL" sz="6000" b="1" dirty="0">
                <a:solidFill>
                  <a:schemeClr val="accent1"/>
                </a:solidFill>
                <a:latin typeface="Arial" panose="020B0604020202020204" pitchFamily="34" charset="0"/>
                <a:cs typeface="Arial" panose="020B0604020202020204" pitchFamily="34" charset="0"/>
              </a:rPr>
              <a:t>Profielwerkstuk en bronvermelding </a:t>
            </a:r>
          </a:p>
        </p:txBody>
      </p:sp>
      <p:sp>
        <p:nvSpPr>
          <p:cNvPr id="3" name="Ondertitel 2"/>
          <p:cNvSpPr>
            <a:spLocks noGrp="1"/>
          </p:cNvSpPr>
          <p:nvPr>
            <p:ph type="subTitle" idx="1"/>
          </p:nvPr>
        </p:nvSpPr>
        <p:spPr/>
        <p:txBody>
          <a:bodyPr vert="horz" lIns="91440" tIns="45720" rIns="91440" bIns="45720" rtlCol="0" anchor="t">
            <a:normAutofit fontScale="92500" lnSpcReduction="20000"/>
          </a:bodyPr>
          <a:lstStyle/>
          <a:p>
            <a:pPr algn="ctr"/>
            <a:endParaRPr lang="nl-NL" sz="4300" b="1" dirty="0">
              <a:latin typeface="Calibri"/>
              <a:ea typeface="Calibri"/>
              <a:cs typeface="Calibri"/>
            </a:endParaRPr>
          </a:p>
          <a:p>
            <a:pPr algn="ctr"/>
            <a:endParaRPr lang="nl-NL" sz="4300" b="1" dirty="0">
              <a:latin typeface="Calibri"/>
              <a:ea typeface="Calibri"/>
              <a:cs typeface="Calibri"/>
            </a:endParaRPr>
          </a:p>
          <a:p>
            <a:pPr algn="ctr"/>
            <a:r>
              <a:rPr lang="nl-NL" sz="4300" b="1" dirty="0">
                <a:latin typeface="Arial" panose="020B0604020202020204" pitchFamily="34" charset="0"/>
                <a:ea typeface="Calibri"/>
                <a:cs typeface="Arial" panose="020B0604020202020204" pitchFamily="34" charset="0"/>
              </a:rPr>
              <a:t>1</a:t>
            </a:r>
            <a:r>
              <a:rPr lang="nl-NL" sz="4300" b="1" dirty="0" smtClean="0">
                <a:latin typeface="Arial" panose="020B0604020202020204" pitchFamily="34" charset="0"/>
                <a:ea typeface="Calibri"/>
                <a:cs typeface="Arial" panose="020B0604020202020204" pitchFamily="34" charset="0"/>
              </a:rPr>
              <a:t> </a:t>
            </a:r>
            <a:r>
              <a:rPr lang="nl-NL" sz="4300" b="1" dirty="0">
                <a:latin typeface="Arial" panose="020B0604020202020204" pitchFamily="34" charset="0"/>
                <a:ea typeface="Calibri"/>
                <a:cs typeface="Arial" panose="020B0604020202020204" pitchFamily="34" charset="0"/>
              </a:rPr>
              <a:t>juli </a:t>
            </a:r>
            <a:r>
              <a:rPr lang="nl-NL" sz="4300" b="1" dirty="0" smtClean="0">
                <a:latin typeface="Arial" panose="020B0604020202020204" pitchFamily="34" charset="0"/>
                <a:ea typeface="Calibri"/>
                <a:cs typeface="Arial" panose="020B0604020202020204" pitchFamily="34" charset="0"/>
              </a:rPr>
              <a:t>2024</a:t>
            </a:r>
            <a:endParaRPr lang="nl-NL" sz="4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061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640960" cy="1399032"/>
          </a:xfrm>
        </p:spPr>
        <p:txBody>
          <a:bodyPr>
            <a:normAutofit/>
          </a:bodyPr>
          <a:lstStyle/>
          <a:p>
            <a:r>
              <a:rPr lang="nl-NL" sz="3600" b="1" dirty="0" smtClean="0">
                <a:solidFill>
                  <a:schemeClr val="accent1"/>
                </a:solidFill>
                <a:latin typeface="Arial" panose="020B0604020202020204" pitchFamily="34" charset="0"/>
                <a:cs typeface="Arial" panose="020B0604020202020204" pitchFamily="34" charset="0"/>
              </a:rPr>
              <a:t>Bronnen APA-stijl verwerken</a:t>
            </a:r>
            <a:endParaRPr lang="nl-NL" sz="3600" b="1" dirty="0">
              <a:solidFill>
                <a:schemeClr val="accent1"/>
              </a:solidFill>
              <a:latin typeface="Arial" panose="020B0604020202020204" pitchFamily="34" charset="0"/>
              <a:cs typeface="Arial" panose="020B0604020202020204" pitchFamily="34" charset="0"/>
            </a:endParaRPr>
          </a:p>
        </p:txBody>
      </p:sp>
      <p:pic>
        <p:nvPicPr>
          <p:cNvPr id="5" name="Tijdelijke aanduiding voor inhoud 4">
            <a:hlinkClick r:id="rId3"/>
          </p:cNvPr>
          <p:cNvPicPr>
            <a:picLocks noGrp="1" noChangeAspect="1"/>
          </p:cNvPicPr>
          <p:nvPr>
            <p:ph idx="1"/>
          </p:nvPr>
        </p:nvPicPr>
        <p:blipFill>
          <a:blip r:embed="rId4"/>
          <a:stretch>
            <a:fillRect/>
          </a:stretch>
        </p:blipFill>
        <p:spPr>
          <a:xfrm>
            <a:off x="251520" y="1536228"/>
            <a:ext cx="3312368" cy="5175106"/>
          </a:xfrm>
          <a:prstGeom prst="rect">
            <a:avLst/>
          </a:prstGeom>
        </p:spPr>
      </p:pic>
      <p:pic>
        <p:nvPicPr>
          <p:cNvPr id="6" name="Afbeelding 5">
            <a:hlinkClick r:id="rId3"/>
          </p:cNvPr>
          <p:cNvPicPr>
            <a:picLocks noChangeAspect="1"/>
          </p:cNvPicPr>
          <p:nvPr/>
        </p:nvPicPr>
        <p:blipFill>
          <a:blip r:embed="rId5"/>
          <a:stretch>
            <a:fillRect/>
          </a:stretch>
        </p:blipFill>
        <p:spPr>
          <a:xfrm>
            <a:off x="4283968" y="1536228"/>
            <a:ext cx="2950421" cy="5175106"/>
          </a:xfrm>
          <a:prstGeom prst="rect">
            <a:avLst/>
          </a:prstGeom>
        </p:spPr>
      </p:pic>
    </p:spTree>
    <p:extLst>
      <p:ext uri="{BB962C8B-B14F-4D97-AF65-F5344CB8AC3E}">
        <p14:creationId xmlns:p14="http://schemas.microsoft.com/office/powerpoint/2010/main" val="3287975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hlinkClick r:id="rId3"/>
          </p:cNvPr>
          <p:cNvPicPr>
            <a:picLocks noGrp="1" noChangeAspect="1"/>
          </p:cNvPicPr>
          <p:nvPr>
            <p:ph idx="1"/>
          </p:nvPr>
        </p:nvPicPr>
        <p:blipFill>
          <a:blip r:embed="rId4"/>
          <a:stretch>
            <a:fillRect/>
          </a:stretch>
        </p:blipFill>
        <p:spPr>
          <a:xfrm>
            <a:off x="323528" y="1268760"/>
            <a:ext cx="8229600" cy="2642584"/>
          </a:xfrm>
          <a:prstGeom prst="rect">
            <a:avLst/>
          </a:prstGeom>
        </p:spPr>
      </p:pic>
      <p:cxnSp>
        <p:nvCxnSpPr>
          <p:cNvPr id="6" name="Gekromde verbindingslijn 5"/>
          <p:cNvCxnSpPr/>
          <p:nvPr/>
        </p:nvCxnSpPr>
        <p:spPr>
          <a:xfrm rot="5400000" flipH="1" flipV="1">
            <a:off x="2411760" y="3645024"/>
            <a:ext cx="1440160" cy="1152128"/>
          </a:xfrm>
          <a:prstGeom prst="curvedConnector3">
            <a:avLst>
              <a:gd name="adj1" fmla="val -22457"/>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683568" y="4017838"/>
            <a:ext cx="2664296" cy="923330"/>
          </a:xfrm>
          <a:prstGeom prst="rect">
            <a:avLst/>
          </a:prstGeom>
          <a:noFill/>
        </p:spPr>
        <p:txBody>
          <a:bodyPr wrap="square" rtlCol="0">
            <a:spAutoFit/>
          </a:bodyPr>
          <a:lstStyle/>
          <a:p>
            <a:pPr algn="ctr"/>
            <a:r>
              <a:rPr lang="nl-NL" i="1" dirty="0" smtClean="0">
                <a:solidFill>
                  <a:srgbClr val="EE7D00"/>
                </a:solidFill>
              </a:rPr>
              <a:t>Plak websitelinks </a:t>
            </a:r>
          </a:p>
          <a:p>
            <a:pPr algn="ctr"/>
            <a:r>
              <a:rPr lang="nl-NL" i="1" dirty="0" smtClean="0">
                <a:solidFill>
                  <a:srgbClr val="EE7D00"/>
                </a:solidFill>
              </a:rPr>
              <a:t>in de zoekbalk.</a:t>
            </a:r>
          </a:p>
          <a:p>
            <a:pPr algn="ctr"/>
            <a:r>
              <a:rPr lang="nl-NL" i="1" dirty="0" smtClean="0">
                <a:solidFill>
                  <a:srgbClr val="EE7D00"/>
                </a:solidFill>
              </a:rPr>
              <a:t>(controleer de output!)</a:t>
            </a:r>
            <a:endParaRPr lang="nl-NL" i="1" dirty="0">
              <a:solidFill>
                <a:srgbClr val="EE7D00"/>
              </a:solidFill>
            </a:endParaRPr>
          </a:p>
        </p:txBody>
      </p:sp>
      <p:sp>
        <p:nvSpPr>
          <p:cNvPr id="12" name="Tekstvak 11"/>
          <p:cNvSpPr txBox="1"/>
          <p:nvPr/>
        </p:nvSpPr>
        <p:spPr>
          <a:xfrm>
            <a:off x="1413557" y="6174950"/>
            <a:ext cx="6049541" cy="369332"/>
          </a:xfrm>
          <a:prstGeom prst="rect">
            <a:avLst/>
          </a:prstGeom>
          <a:noFill/>
        </p:spPr>
        <p:txBody>
          <a:bodyPr wrap="none" rtlCol="0">
            <a:spAutoFit/>
          </a:bodyPr>
          <a:lstStyle/>
          <a:p>
            <a:r>
              <a:rPr lang="nl-NL" b="1" dirty="0">
                <a:hlinkClick r:id="rId3"/>
              </a:rPr>
              <a:t>https://www.scribbr.nl/bronvermelding/generator/apa</a:t>
            </a:r>
            <a:r>
              <a:rPr lang="nl-NL" b="1" dirty="0" smtClean="0">
                <a:hlinkClick r:id="rId3"/>
              </a:rPr>
              <a:t>/</a:t>
            </a:r>
            <a:endParaRPr lang="nl-NL" b="1" dirty="0"/>
          </a:p>
        </p:txBody>
      </p:sp>
    </p:spTree>
    <p:extLst>
      <p:ext uri="{BB962C8B-B14F-4D97-AF65-F5344CB8AC3E}">
        <p14:creationId xmlns:p14="http://schemas.microsoft.com/office/powerpoint/2010/main" val="3063055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229600" cy="1399032"/>
          </a:xfrm>
        </p:spPr>
        <p:txBody>
          <a:bodyPr>
            <a:normAutofit/>
          </a:bodyPr>
          <a:lstStyle/>
          <a:p>
            <a:r>
              <a:rPr lang="nl-NL" sz="3600" b="1" dirty="0" smtClean="0">
                <a:solidFill>
                  <a:schemeClr val="accent1"/>
                </a:solidFill>
                <a:effectLst/>
                <a:latin typeface="Arial" panose="020B0604020202020204" pitchFamily="34" charset="0"/>
                <a:cs typeface="Arial" panose="020B0604020202020204" pitchFamily="34" charset="0"/>
              </a:rPr>
              <a:t>(3) Controleerbaarheid</a:t>
            </a:r>
            <a:endParaRPr lang="nl-NL" sz="3600" b="1" dirty="0">
              <a:solidFill>
                <a:schemeClr val="accent1"/>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251520" y="1772816"/>
            <a:ext cx="8640960" cy="4263404"/>
          </a:xfrm>
        </p:spPr>
        <p:txBody>
          <a:bodyPr vert="horz" lIns="91440" tIns="45720" rIns="91440" bIns="45720" rtlCol="0" anchor="t">
            <a:normAutofit/>
          </a:bodyPr>
          <a:lstStyle/>
          <a:p>
            <a:pPr marL="0" indent="0">
              <a:lnSpc>
                <a:spcPct val="150000"/>
              </a:lnSpc>
              <a:buNone/>
            </a:pPr>
            <a:r>
              <a:rPr lang="nl-NL" sz="2400" dirty="0" smtClean="0">
                <a:latin typeface="Arial" panose="020B0604020202020204" pitchFamily="34" charset="0"/>
                <a:ea typeface="Calibri" panose="020F0502020204030204" pitchFamily="34" charset="0"/>
                <a:cs typeface="Arial" panose="020B0604020202020204" pitchFamily="34" charset="0"/>
              </a:rPr>
              <a:t>Controleer je bronnen op </a:t>
            </a:r>
            <a:r>
              <a:rPr lang="nl-NL" sz="2400" b="1" dirty="0" smtClean="0">
                <a:latin typeface="Arial" panose="020B0604020202020204" pitchFamily="34" charset="0"/>
                <a:ea typeface="Calibri" panose="020F0502020204030204" pitchFamily="34" charset="0"/>
                <a:cs typeface="Arial" panose="020B0604020202020204" pitchFamily="34" charset="0"/>
              </a:rPr>
              <a:t>betrouwbaarhei</a:t>
            </a:r>
            <a:r>
              <a:rPr lang="nl-NL" sz="2400" b="1" dirty="0" smtClean="0">
                <a:latin typeface="Arial" panose="020B0604020202020204" pitchFamily="34" charset="0"/>
                <a:ea typeface="Calibri" panose="020F0502020204030204" pitchFamily="34" charset="0"/>
                <a:cs typeface="Arial" panose="020B0604020202020204" pitchFamily="34" charset="0"/>
              </a:rPr>
              <a:t>d </a:t>
            </a:r>
            <a:r>
              <a:rPr lang="nl-NL" sz="2400" dirty="0" smtClean="0">
                <a:latin typeface="Arial" panose="020B0604020202020204" pitchFamily="34" charset="0"/>
                <a:ea typeface="Calibri" panose="020F0502020204030204" pitchFamily="34" charset="0"/>
                <a:cs typeface="Arial" panose="020B0604020202020204" pitchFamily="34" charset="0"/>
              </a:rPr>
              <a:t>&amp;</a:t>
            </a:r>
            <a:r>
              <a:rPr lang="nl-NL" sz="2400" b="1" dirty="0" smtClean="0">
                <a:latin typeface="Arial" panose="020B0604020202020204" pitchFamily="34" charset="0"/>
                <a:ea typeface="Calibri" panose="020F0502020204030204" pitchFamily="34" charset="0"/>
                <a:cs typeface="Arial" panose="020B0604020202020204" pitchFamily="34" charset="0"/>
              </a:rPr>
              <a:t> bruikbaarheid</a:t>
            </a:r>
            <a:r>
              <a:rPr lang="nl-NL" sz="2400" dirty="0" smtClean="0">
                <a:latin typeface="Arial" panose="020B0604020202020204" pitchFamily="34" charset="0"/>
                <a:ea typeface="Calibri" panose="020F0502020204030204" pitchFamily="34" charset="0"/>
                <a:cs typeface="Arial" panose="020B0604020202020204" pitchFamily="34" charset="0"/>
              </a:rPr>
              <a:t>.</a:t>
            </a:r>
            <a:endParaRPr lang="nl-NL" sz="2200" dirty="0">
              <a:latin typeface="Arial" panose="020B0604020202020204" pitchFamily="34" charset="0"/>
              <a:cs typeface="Arial" panose="020B0604020202020204" pitchFamily="34" charset="0"/>
            </a:endParaRPr>
          </a:p>
        </p:txBody>
      </p:sp>
      <p:pic>
        <p:nvPicPr>
          <p:cNvPr id="5" name="Afbeelding 4"/>
          <p:cNvPicPr>
            <a:picLocks noChangeAspect="1"/>
          </p:cNvPicPr>
          <p:nvPr/>
        </p:nvPicPr>
        <p:blipFill>
          <a:blip r:embed="rId3"/>
          <a:stretch>
            <a:fillRect/>
          </a:stretch>
        </p:blipFill>
        <p:spPr>
          <a:xfrm>
            <a:off x="1187624" y="2492896"/>
            <a:ext cx="2736304" cy="4231855"/>
          </a:xfrm>
          <a:prstGeom prst="rect">
            <a:avLst/>
          </a:prstGeom>
        </p:spPr>
      </p:pic>
      <p:pic>
        <p:nvPicPr>
          <p:cNvPr id="7" name="Afbeelding 6"/>
          <p:cNvPicPr>
            <a:picLocks noChangeAspect="1"/>
          </p:cNvPicPr>
          <p:nvPr/>
        </p:nvPicPr>
        <p:blipFill>
          <a:blip r:embed="rId4"/>
          <a:stretch>
            <a:fillRect/>
          </a:stretch>
        </p:blipFill>
        <p:spPr>
          <a:xfrm>
            <a:off x="5148064" y="2543784"/>
            <a:ext cx="2736304" cy="4130077"/>
          </a:xfrm>
          <a:prstGeom prst="rect">
            <a:avLst/>
          </a:prstGeom>
        </p:spPr>
      </p:pic>
    </p:spTree>
    <p:extLst>
      <p:ext uri="{BB962C8B-B14F-4D97-AF65-F5344CB8AC3E}">
        <p14:creationId xmlns:p14="http://schemas.microsoft.com/office/powerpoint/2010/main" val="2677475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229600" cy="1399032"/>
          </a:xfrm>
        </p:spPr>
        <p:txBody>
          <a:bodyPr>
            <a:normAutofit/>
          </a:bodyPr>
          <a:lstStyle/>
          <a:p>
            <a:r>
              <a:rPr lang="nl-NL" sz="3600" b="1" dirty="0" smtClean="0">
                <a:solidFill>
                  <a:schemeClr val="accent1"/>
                </a:solidFill>
                <a:effectLst/>
                <a:latin typeface="Arial" panose="020B0604020202020204" pitchFamily="34" charset="0"/>
                <a:cs typeface="Arial" panose="020B0604020202020204" pitchFamily="34" charset="0"/>
              </a:rPr>
              <a:t>(3) Controleerbaarheid</a:t>
            </a:r>
            <a:endParaRPr lang="nl-NL" sz="3600" b="1" dirty="0">
              <a:solidFill>
                <a:schemeClr val="accent1"/>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251520" y="1772816"/>
            <a:ext cx="8640960" cy="4263404"/>
          </a:xfrm>
        </p:spPr>
        <p:txBody>
          <a:bodyPr vert="horz" lIns="91440" tIns="45720" rIns="91440" bIns="45720" rtlCol="0" anchor="t">
            <a:normAutofit/>
          </a:bodyPr>
          <a:lstStyle/>
          <a:p>
            <a:pPr marL="0" indent="0">
              <a:lnSpc>
                <a:spcPct val="150000"/>
              </a:lnSpc>
              <a:buNone/>
            </a:pPr>
            <a:r>
              <a:rPr lang="nl-NL" sz="2400" dirty="0" smtClean="0">
                <a:latin typeface="Arial" panose="020B0604020202020204" pitchFamily="34" charset="0"/>
                <a:cs typeface="Arial" panose="020B0604020202020204" pitchFamily="34" charset="0"/>
              </a:rPr>
              <a:t>Let op met:</a:t>
            </a:r>
          </a:p>
          <a:p>
            <a:pPr>
              <a:lnSpc>
                <a:spcPct val="150000"/>
              </a:lnSpc>
            </a:pPr>
            <a:r>
              <a:rPr lang="nl-NL" sz="2400" dirty="0" smtClean="0">
                <a:latin typeface="Arial" panose="020B0604020202020204" pitchFamily="34" charset="0"/>
                <a:cs typeface="Arial" panose="020B0604020202020204" pitchFamily="34" charset="0"/>
              </a:rPr>
              <a:t>Zoekmachines, bv. Google</a:t>
            </a:r>
          </a:p>
          <a:p>
            <a:pPr>
              <a:lnSpc>
                <a:spcPct val="150000"/>
              </a:lnSpc>
            </a:pPr>
            <a:r>
              <a:rPr lang="nl-NL" sz="2400" dirty="0" smtClean="0">
                <a:latin typeface="Arial" panose="020B0604020202020204" pitchFamily="34" charset="0"/>
                <a:cs typeface="Arial" panose="020B0604020202020204" pitchFamily="34" charset="0"/>
              </a:rPr>
              <a:t>Tekstgenerators, bv. </a:t>
            </a:r>
            <a:r>
              <a:rPr lang="nl-NL" sz="2400" dirty="0" err="1" smtClean="0">
                <a:latin typeface="Arial" panose="020B0604020202020204" pitchFamily="34" charset="0"/>
                <a:cs typeface="Arial" panose="020B0604020202020204" pitchFamily="34" charset="0"/>
              </a:rPr>
              <a:t>ChatGPT</a:t>
            </a:r>
            <a:endParaRPr lang="nl-NL" sz="2400" dirty="0" smtClean="0">
              <a:latin typeface="Arial" panose="020B0604020202020204" pitchFamily="34" charset="0"/>
              <a:cs typeface="Arial" panose="020B0604020202020204" pitchFamily="34" charset="0"/>
            </a:endParaRPr>
          </a:p>
          <a:p>
            <a:pPr>
              <a:lnSpc>
                <a:spcPct val="150000"/>
              </a:lnSpc>
            </a:pPr>
            <a:endParaRPr lang="nl-NL" sz="2400" dirty="0">
              <a:latin typeface="Arial" panose="020B0604020202020204" pitchFamily="34" charset="0"/>
              <a:cs typeface="Arial" panose="020B0604020202020204" pitchFamily="34" charset="0"/>
            </a:endParaRPr>
          </a:p>
          <a:p>
            <a:pPr marL="0" indent="0">
              <a:lnSpc>
                <a:spcPct val="150000"/>
              </a:lnSpc>
              <a:buNone/>
            </a:pPr>
            <a:r>
              <a:rPr lang="nl-NL" sz="2400" dirty="0" smtClean="0">
                <a:latin typeface="Arial" panose="020B0604020202020204" pitchFamily="34" charset="0"/>
                <a:cs typeface="Arial" panose="020B0604020202020204" pitchFamily="34" charset="0"/>
              </a:rPr>
              <a:t>Zijn geen bronnen, maar hulpmiddelen!</a:t>
            </a:r>
          </a:p>
        </p:txBody>
      </p:sp>
    </p:spTree>
    <p:extLst>
      <p:ext uri="{BB962C8B-B14F-4D97-AF65-F5344CB8AC3E}">
        <p14:creationId xmlns:p14="http://schemas.microsoft.com/office/powerpoint/2010/main" val="3277276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229600" cy="1399032"/>
          </a:xfrm>
        </p:spPr>
        <p:txBody>
          <a:bodyPr>
            <a:normAutofit/>
          </a:bodyPr>
          <a:lstStyle/>
          <a:p>
            <a:r>
              <a:rPr lang="nl-NL" sz="3600" b="1" dirty="0" smtClean="0">
                <a:solidFill>
                  <a:schemeClr val="accent1"/>
                </a:solidFill>
                <a:effectLst/>
                <a:latin typeface="Arial" panose="020B0604020202020204" pitchFamily="34" charset="0"/>
                <a:cs typeface="Arial" panose="020B0604020202020204" pitchFamily="34" charset="0"/>
              </a:rPr>
              <a:t>AI slim gebruiken</a:t>
            </a:r>
            <a:endParaRPr lang="nl-NL" sz="3600" b="1" dirty="0">
              <a:solidFill>
                <a:schemeClr val="accent1"/>
              </a:solidFill>
              <a:latin typeface="Arial" panose="020B0604020202020204" pitchFamily="34" charset="0"/>
              <a:cs typeface="Arial" panose="020B0604020202020204" pitchFamily="34" charset="0"/>
            </a:endParaRP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435575153"/>
              </p:ext>
            </p:extLst>
          </p:nvPr>
        </p:nvGraphicFramePr>
        <p:xfrm>
          <a:off x="250825" y="1773238"/>
          <a:ext cx="8642350" cy="4607560"/>
        </p:xfrm>
        <a:graphic>
          <a:graphicData uri="http://schemas.openxmlformats.org/drawingml/2006/table">
            <a:tbl>
              <a:tblPr firstRow="1" bandRow="1">
                <a:tableStyleId>{5C22544A-7EE6-4342-B048-85BDC9FD1C3A}</a:tableStyleId>
              </a:tblPr>
              <a:tblGrid>
                <a:gridCol w="4321175"/>
                <a:gridCol w="4321175"/>
              </a:tblGrid>
              <a:tr h="370840">
                <a:tc>
                  <a:txBody>
                    <a:bodyPr/>
                    <a:lstStyle/>
                    <a:p>
                      <a:r>
                        <a:rPr lang="nl-NL" sz="1800" dirty="0" err="1" smtClean="0"/>
                        <a:t>ChatGPT</a:t>
                      </a:r>
                      <a:endParaRPr lang="nl-NL" sz="1800" dirty="0"/>
                    </a:p>
                  </a:txBody>
                  <a:tcPr/>
                </a:tc>
                <a:tc>
                  <a:txBody>
                    <a:bodyPr/>
                    <a:lstStyle/>
                    <a:p>
                      <a:r>
                        <a:rPr lang="nl-NL" sz="1800" dirty="0" smtClean="0"/>
                        <a:t>Andere </a:t>
                      </a:r>
                      <a:r>
                        <a:rPr lang="nl-NL" sz="1800" dirty="0" smtClean="0"/>
                        <a:t>AI-hulpmiddelen</a:t>
                      </a:r>
                      <a:endParaRPr lang="nl-NL" sz="1800" dirty="0"/>
                    </a:p>
                  </a:txBody>
                  <a:tcPr/>
                </a:tc>
              </a:tr>
              <a:tr h="370840">
                <a:tc>
                  <a:txBody>
                    <a:bodyPr/>
                    <a:lstStyle/>
                    <a:p>
                      <a:pPr marL="285750" indent="-285750">
                        <a:buFont typeface="Arial" panose="020B0604020202020204" pitchFamily="34" charset="0"/>
                        <a:buChar char="•"/>
                      </a:pPr>
                      <a:r>
                        <a:rPr lang="nl-NL" sz="1600" dirty="0" smtClean="0"/>
                        <a:t>Goed</a:t>
                      </a:r>
                      <a:r>
                        <a:rPr lang="nl-NL" sz="1600" baseline="0" dirty="0" smtClean="0"/>
                        <a:t> in teksten schrijven en gesprekken simuleren.</a:t>
                      </a:r>
                    </a:p>
                    <a:p>
                      <a:pPr marL="285750" indent="-285750">
                        <a:buFont typeface="Arial" panose="020B0604020202020204" pitchFamily="34" charset="0"/>
                        <a:buChar char="•"/>
                      </a:pPr>
                      <a:r>
                        <a:rPr lang="nl-NL" sz="1600" baseline="0" dirty="0" smtClean="0"/>
                        <a:t>Niet zorgvuldig met bronverwijzing, ook niet als je erom vraagt.</a:t>
                      </a:r>
                    </a:p>
                    <a:p>
                      <a:pPr marL="285750" indent="-285750">
                        <a:buFont typeface="Arial" panose="020B0604020202020204" pitchFamily="34" charset="0"/>
                        <a:buChar char="•"/>
                      </a:pPr>
                      <a:endParaRPr lang="nl-NL" sz="1600" baseline="0" dirty="0" smtClean="0"/>
                    </a:p>
                    <a:p>
                      <a:pPr marL="0" indent="0">
                        <a:buFont typeface="Arial" panose="020B0604020202020204" pitchFamily="34" charset="0"/>
                        <a:buNone/>
                      </a:pPr>
                      <a:r>
                        <a:rPr lang="nl-NL" sz="1600" b="1" baseline="0" dirty="0" smtClean="0"/>
                        <a:t>Gebruiken voor:</a:t>
                      </a:r>
                    </a:p>
                    <a:p>
                      <a:pPr marL="285750" indent="-285750">
                        <a:buFont typeface="Arial" panose="020B0604020202020204" pitchFamily="34" charset="0"/>
                        <a:buChar char="•"/>
                      </a:pPr>
                      <a:r>
                        <a:rPr lang="nl-NL" sz="1600" baseline="0" dirty="0" smtClean="0"/>
                        <a:t>Ideeën genereren, bv. voor onderzoeksvraag.</a:t>
                      </a:r>
                    </a:p>
                    <a:p>
                      <a:pPr marL="285750" indent="-285750">
                        <a:buFont typeface="Arial" panose="020B0604020202020204" pitchFamily="34" charset="0"/>
                        <a:buChar char="•"/>
                      </a:pPr>
                      <a:r>
                        <a:rPr lang="nl-NL" sz="1600" baseline="0" dirty="0" smtClean="0"/>
                        <a:t>Een bron samenvatten.</a:t>
                      </a:r>
                    </a:p>
                    <a:p>
                      <a:pPr marL="285750" indent="-285750">
                        <a:buFont typeface="Arial" panose="020B0604020202020204" pitchFamily="34" charset="0"/>
                        <a:buChar char="•"/>
                      </a:pPr>
                      <a:r>
                        <a:rPr lang="nl-NL" sz="1600" baseline="0" dirty="0" smtClean="0"/>
                        <a:t>Schrijfhulp, bv. suggesties vragen om een zin of alinea beter te formuleren.</a:t>
                      </a:r>
                    </a:p>
                    <a:p>
                      <a:pPr marL="285750" indent="-285750">
                        <a:buFont typeface="Arial" panose="020B0604020202020204" pitchFamily="34" charset="0"/>
                        <a:buChar char="•"/>
                      </a:pPr>
                      <a:r>
                        <a:rPr lang="nl-NL" sz="1600" baseline="0" dirty="0" smtClean="0"/>
                        <a:t>Een samenvatting schrijven van je PWS.</a:t>
                      </a:r>
                    </a:p>
                    <a:p>
                      <a:pPr marL="285750" indent="-285750">
                        <a:buFont typeface="Arial" panose="020B0604020202020204" pitchFamily="34" charset="0"/>
                        <a:buChar char="•"/>
                      </a:pPr>
                      <a:endParaRPr lang="nl-NL" sz="1600" baseline="0" dirty="0" smtClean="0"/>
                    </a:p>
                    <a:p>
                      <a:pPr marL="0" indent="0">
                        <a:buFont typeface="Arial" panose="020B0604020202020204" pitchFamily="34" charset="0"/>
                        <a:buNone/>
                      </a:pPr>
                      <a:r>
                        <a:rPr lang="nl-NL" sz="1600" b="1" baseline="0" dirty="0" smtClean="0"/>
                        <a:t>Niet gebruiken voor:</a:t>
                      </a:r>
                    </a:p>
                    <a:p>
                      <a:pPr marL="285750" indent="-285750">
                        <a:buFont typeface="Arial" panose="020B0604020202020204" pitchFamily="34" charset="0"/>
                        <a:buChar char="•"/>
                      </a:pPr>
                      <a:r>
                        <a:rPr lang="nl-NL" sz="1600" baseline="0" dirty="0" smtClean="0"/>
                        <a:t>Zoeken van bronnen.</a:t>
                      </a:r>
                    </a:p>
                    <a:p>
                      <a:pPr marL="285750" indent="-285750">
                        <a:buFont typeface="Arial" panose="020B0604020202020204" pitchFamily="34" charset="0"/>
                        <a:buChar char="•"/>
                      </a:pPr>
                      <a:r>
                        <a:rPr lang="nl-NL" sz="1600" baseline="0" dirty="0" smtClean="0"/>
                        <a:t>Beantwoorden van inhoudelijke vragen.</a:t>
                      </a:r>
                    </a:p>
                    <a:p>
                      <a:pPr marL="0" indent="0">
                        <a:buFont typeface="Arial" panose="020B0604020202020204" pitchFamily="34" charset="0"/>
                        <a:buNone/>
                      </a:pPr>
                      <a:endParaRPr lang="nl-NL" sz="1600" baseline="0" dirty="0" smtClean="0"/>
                    </a:p>
                  </a:txBody>
                  <a:tcPr/>
                </a:tc>
                <a:tc>
                  <a:txBody>
                    <a:bodyPr/>
                    <a:lstStyle/>
                    <a:p>
                      <a:pPr marL="0" indent="0">
                        <a:buFont typeface="Arial" panose="020B0604020202020204" pitchFamily="34" charset="0"/>
                        <a:buNone/>
                      </a:pPr>
                      <a:r>
                        <a:rPr lang="nl-NL" sz="1600" b="0" dirty="0" smtClean="0"/>
                        <a:t>Bronnen zoeken en vergelijken:</a:t>
                      </a:r>
                    </a:p>
                    <a:p>
                      <a:pPr marL="285750" indent="-285750">
                        <a:buFont typeface="Arial" panose="020B0604020202020204" pitchFamily="34" charset="0"/>
                        <a:buChar char="•"/>
                      </a:pPr>
                      <a:r>
                        <a:rPr lang="nl-NL" sz="1600" b="0" dirty="0" err="1" smtClean="0"/>
                        <a:t>Perplexity</a:t>
                      </a:r>
                      <a:r>
                        <a:rPr lang="nl-NL" sz="1600" b="0" baseline="0" dirty="0" err="1" smtClean="0"/>
                        <a:t>AI</a:t>
                      </a:r>
                      <a:endParaRPr lang="nl-NL" sz="1600" b="0" baseline="0" dirty="0" smtClean="0"/>
                    </a:p>
                    <a:p>
                      <a:pPr marL="285750" indent="-285750">
                        <a:buFont typeface="Arial" panose="020B0604020202020204" pitchFamily="34" charset="0"/>
                        <a:buChar char="•"/>
                      </a:pPr>
                      <a:r>
                        <a:rPr lang="nl-NL" sz="1600" b="0" baseline="0" dirty="0" err="1" smtClean="0"/>
                        <a:t>Elicit</a:t>
                      </a:r>
                      <a:endParaRPr lang="nl-NL" sz="1600" b="0" baseline="0" dirty="0" smtClean="0"/>
                    </a:p>
                    <a:p>
                      <a:pPr marL="285750" indent="-285750">
                        <a:buFont typeface="Arial" panose="020B0604020202020204" pitchFamily="34" charset="0"/>
                        <a:buChar char="•"/>
                      </a:pPr>
                      <a:r>
                        <a:rPr lang="nl-NL" sz="1600" b="0" baseline="0" dirty="0" smtClean="0"/>
                        <a:t>Research </a:t>
                      </a:r>
                      <a:r>
                        <a:rPr lang="nl-NL" sz="1600" b="0" baseline="0" dirty="0" err="1" smtClean="0"/>
                        <a:t>Rabbit</a:t>
                      </a:r>
                      <a:endParaRPr lang="nl-NL" sz="1600" b="0" baseline="0" dirty="0" smtClean="0"/>
                    </a:p>
                    <a:p>
                      <a:pPr marL="285750" indent="-285750">
                        <a:buFont typeface="Arial" panose="020B0604020202020204" pitchFamily="34" charset="0"/>
                        <a:buChar char="•"/>
                      </a:pPr>
                      <a:endParaRPr lang="nl-NL" sz="1600" b="0" baseline="0" dirty="0" smtClean="0"/>
                    </a:p>
                    <a:p>
                      <a:pPr marL="0" indent="0">
                        <a:buFont typeface="Arial" panose="020B0604020202020204" pitchFamily="34" charset="0"/>
                        <a:buNone/>
                      </a:pPr>
                      <a:r>
                        <a:rPr lang="nl-NL" sz="1600" b="0" baseline="0" dirty="0" smtClean="0"/>
                        <a:t>Let op plagiaat! Zie bv. kaart 34.</a:t>
                      </a:r>
                    </a:p>
                    <a:p>
                      <a:pPr marL="0" indent="0">
                        <a:buFont typeface="Arial" panose="020B0604020202020204" pitchFamily="34" charset="0"/>
                        <a:buNone/>
                      </a:pPr>
                      <a:r>
                        <a:rPr lang="nl-NL" sz="1600" b="0" baseline="0" dirty="0" smtClean="0"/>
                        <a:t>Tip: noteer de ‘prompts’ die je gebruikt.</a:t>
                      </a:r>
                      <a:endParaRPr lang="nl-NL" sz="1600" b="0" dirty="0" smtClean="0"/>
                    </a:p>
                    <a:p>
                      <a:endParaRPr lang="nl-NL" sz="1600" baseline="0" dirty="0" smtClean="0"/>
                    </a:p>
                    <a:p>
                      <a:endParaRPr lang="nl-NL" sz="1600" baseline="0" dirty="0" smtClean="0"/>
                    </a:p>
                    <a:p>
                      <a:endParaRPr lang="nl-NL" sz="1600" dirty="0"/>
                    </a:p>
                  </a:txBody>
                  <a:tcPr/>
                </a:tc>
              </a:tr>
            </a:tbl>
          </a:graphicData>
        </a:graphic>
      </p:graphicFrame>
      <p:sp>
        <p:nvSpPr>
          <p:cNvPr id="6" name="Ovaal 5"/>
          <p:cNvSpPr/>
          <p:nvPr/>
        </p:nvSpPr>
        <p:spPr>
          <a:xfrm rot="21083716">
            <a:off x="4986456" y="4561858"/>
            <a:ext cx="4057835" cy="1889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smtClean="0"/>
              <a:t>Maak afspraken met je begeleider over het gebruik van AI!</a:t>
            </a:r>
            <a:endParaRPr lang="nl-NL" sz="2000" b="1" dirty="0"/>
          </a:p>
        </p:txBody>
      </p:sp>
    </p:spTree>
    <p:extLst>
      <p:ext uri="{BB962C8B-B14F-4D97-AF65-F5344CB8AC3E}">
        <p14:creationId xmlns:p14="http://schemas.microsoft.com/office/powerpoint/2010/main" val="3939470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229600" cy="1399032"/>
          </a:xfrm>
        </p:spPr>
        <p:txBody>
          <a:bodyPr>
            <a:normAutofit/>
          </a:bodyPr>
          <a:lstStyle/>
          <a:p>
            <a:r>
              <a:rPr lang="nl-NL" sz="3600" b="1" dirty="0" err="1" smtClean="0">
                <a:solidFill>
                  <a:schemeClr val="accent1"/>
                </a:solidFill>
                <a:effectLst/>
                <a:latin typeface="Arial" panose="020B0604020202020204" pitchFamily="34" charset="0"/>
                <a:cs typeface="Arial" panose="020B0604020202020204" pitchFamily="34" charset="0"/>
              </a:rPr>
              <a:t>PerplexityAI</a:t>
            </a:r>
            <a:endParaRPr lang="nl-NL" sz="3600" b="1" dirty="0">
              <a:solidFill>
                <a:schemeClr val="accent1"/>
              </a:solidFill>
              <a:latin typeface="Arial" panose="020B0604020202020204" pitchFamily="34" charset="0"/>
              <a:cs typeface="Arial" panose="020B0604020202020204" pitchFamily="34" charset="0"/>
            </a:endParaRPr>
          </a:p>
        </p:txBody>
      </p:sp>
      <p:sp>
        <p:nvSpPr>
          <p:cNvPr id="7" name="Tekstvak 6"/>
          <p:cNvSpPr txBox="1"/>
          <p:nvPr/>
        </p:nvSpPr>
        <p:spPr>
          <a:xfrm>
            <a:off x="392239" y="5661248"/>
            <a:ext cx="7077579" cy="1200329"/>
          </a:xfrm>
          <a:prstGeom prst="rect">
            <a:avLst/>
          </a:prstGeom>
          <a:noFill/>
        </p:spPr>
        <p:txBody>
          <a:bodyPr wrap="none" rtlCol="0">
            <a:spAutoFit/>
          </a:bodyPr>
          <a:lstStyle/>
          <a:p>
            <a:pPr marL="285750" indent="-285750">
              <a:buFont typeface="Arial" panose="020B0604020202020204" pitchFamily="34" charset="0"/>
              <a:buChar char="•"/>
            </a:pPr>
            <a:r>
              <a:rPr lang="nl-NL" dirty="0">
                <a:sym typeface="Wingdings" panose="05000000000000000000" pitchFamily="2" charset="2"/>
              </a:rPr>
              <a:t>Z</a:t>
            </a:r>
            <a:r>
              <a:rPr lang="nl-NL" dirty="0" smtClean="0">
                <a:sym typeface="Wingdings" panose="05000000000000000000" pitchFamily="2" charset="2"/>
              </a:rPr>
              <a:t>oekmachine die bronverwijzing geeft bij antwoorden.</a:t>
            </a:r>
          </a:p>
          <a:p>
            <a:pPr marL="285750" indent="-285750">
              <a:buFont typeface="Arial" panose="020B0604020202020204" pitchFamily="34" charset="0"/>
              <a:buChar char="•"/>
            </a:pPr>
            <a:r>
              <a:rPr lang="nl-NL" dirty="0" smtClean="0">
                <a:sym typeface="Wingdings" panose="05000000000000000000" pitchFamily="2" charset="2"/>
              </a:rPr>
              <a:t>Mogelijkheid om alleen in wetenschappelijke artikelen te zoeken.</a:t>
            </a:r>
          </a:p>
          <a:p>
            <a:pPr marL="285750" indent="-285750">
              <a:buFont typeface="Arial" panose="020B0604020202020204" pitchFamily="34" charset="0"/>
              <a:buChar char="•"/>
            </a:pPr>
            <a:r>
              <a:rPr lang="nl-NL" dirty="0" smtClean="0">
                <a:sym typeface="Wingdings" panose="05000000000000000000" pitchFamily="2" charset="2"/>
              </a:rPr>
              <a:t>Makkelijk zoeken: je voert een vraag in, geen titel of auteur.</a:t>
            </a:r>
            <a:endParaRPr lang="nl-NL" dirty="0" smtClean="0"/>
          </a:p>
          <a:p>
            <a:pPr marL="285750" indent="-285750">
              <a:buFont typeface="Arial" panose="020B0604020202020204" pitchFamily="34" charset="0"/>
              <a:buChar char="•"/>
            </a:pPr>
            <a:endParaRPr lang="nl-NL" dirty="0" smtClean="0"/>
          </a:p>
        </p:txBody>
      </p:sp>
      <p:pic>
        <p:nvPicPr>
          <p:cNvPr id="4" name="Tijdelijke aanduiding voor inhoud 3"/>
          <p:cNvPicPr>
            <a:picLocks noGrp="1" noChangeAspect="1"/>
          </p:cNvPicPr>
          <p:nvPr>
            <p:ph idx="1"/>
          </p:nvPr>
        </p:nvPicPr>
        <p:blipFill rotWithShape="1">
          <a:blip r:embed="rId3"/>
          <a:srcRect l="33167" t="30670" r="19879" b="28381"/>
          <a:stretch/>
        </p:blipFill>
        <p:spPr>
          <a:xfrm>
            <a:off x="323527" y="1529561"/>
            <a:ext cx="4459073" cy="2187471"/>
          </a:xfrm>
          <a:prstGeom prst="rect">
            <a:avLst/>
          </a:prstGeom>
        </p:spPr>
      </p:pic>
      <p:pic>
        <p:nvPicPr>
          <p:cNvPr id="6" name="Afbeelding 5"/>
          <p:cNvPicPr>
            <a:picLocks noChangeAspect="1"/>
          </p:cNvPicPr>
          <p:nvPr/>
        </p:nvPicPr>
        <p:blipFill>
          <a:blip r:embed="rId4"/>
          <a:stretch>
            <a:fillRect/>
          </a:stretch>
        </p:blipFill>
        <p:spPr>
          <a:xfrm>
            <a:off x="4427984" y="1842825"/>
            <a:ext cx="4563528" cy="3851302"/>
          </a:xfrm>
          <a:prstGeom prst="rect">
            <a:avLst/>
          </a:prstGeom>
        </p:spPr>
      </p:pic>
      <p:sp>
        <p:nvSpPr>
          <p:cNvPr id="8" name="Tekstvak 7"/>
          <p:cNvSpPr txBox="1"/>
          <p:nvPr/>
        </p:nvSpPr>
        <p:spPr>
          <a:xfrm>
            <a:off x="417543" y="3924404"/>
            <a:ext cx="2997937" cy="369332"/>
          </a:xfrm>
          <a:prstGeom prst="rect">
            <a:avLst/>
          </a:prstGeom>
          <a:noFill/>
        </p:spPr>
        <p:txBody>
          <a:bodyPr wrap="none" rtlCol="0">
            <a:spAutoFit/>
          </a:bodyPr>
          <a:lstStyle/>
          <a:p>
            <a:r>
              <a:rPr lang="nl-NL" dirty="0" smtClean="0">
                <a:solidFill>
                  <a:srgbClr val="FFC000"/>
                </a:solidFill>
              </a:rPr>
              <a:t>Stel focus in op “</a:t>
            </a:r>
            <a:r>
              <a:rPr lang="nl-NL" dirty="0" err="1" smtClean="0">
                <a:solidFill>
                  <a:srgbClr val="FFC000"/>
                </a:solidFill>
              </a:rPr>
              <a:t>Academic</a:t>
            </a:r>
            <a:r>
              <a:rPr lang="nl-NL" dirty="0" smtClean="0">
                <a:solidFill>
                  <a:srgbClr val="FFC000"/>
                </a:solidFill>
              </a:rPr>
              <a:t>”</a:t>
            </a:r>
            <a:endParaRPr lang="nl-NL" dirty="0">
              <a:solidFill>
                <a:srgbClr val="FFC000"/>
              </a:solidFill>
            </a:endParaRPr>
          </a:p>
        </p:txBody>
      </p:sp>
      <p:sp>
        <p:nvSpPr>
          <p:cNvPr id="9" name="Tekstvak 8"/>
          <p:cNvSpPr txBox="1"/>
          <p:nvPr/>
        </p:nvSpPr>
        <p:spPr>
          <a:xfrm>
            <a:off x="417543" y="4424798"/>
            <a:ext cx="2409634" cy="369332"/>
          </a:xfrm>
          <a:prstGeom prst="rect">
            <a:avLst/>
          </a:prstGeom>
          <a:noFill/>
        </p:spPr>
        <p:txBody>
          <a:bodyPr wrap="none" rtlCol="0">
            <a:spAutoFit/>
          </a:bodyPr>
          <a:lstStyle/>
          <a:p>
            <a:r>
              <a:rPr lang="nl-NL" dirty="0" smtClean="0">
                <a:solidFill>
                  <a:srgbClr val="FFC000"/>
                </a:solidFill>
              </a:rPr>
              <a:t>Bronvermelding + link</a:t>
            </a:r>
            <a:endParaRPr lang="nl-NL" dirty="0">
              <a:solidFill>
                <a:srgbClr val="FFC000"/>
              </a:solidFill>
            </a:endParaRPr>
          </a:p>
        </p:txBody>
      </p:sp>
      <p:sp>
        <p:nvSpPr>
          <p:cNvPr id="10" name="Ovaal 9"/>
          <p:cNvSpPr/>
          <p:nvPr/>
        </p:nvSpPr>
        <p:spPr>
          <a:xfrm>
            <a:off x="1451049" y="2749161"/>
            <a:ext cx="1080120" cy="49279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p:cNvSpPr/>
          <p:nvPr/>
        </p:nvSpPr>
        <p:spPr>
          <a:xfrm>
            <a:off x="5940152" y="4725145"/>
            <a:ext cx="360040" cy="28803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p:cNvSpPr/>
          <p:nvPr/>
        </p:nvSpPr>
        <p:spPr>
          <a:xfrm>
            <a:off x="5615084" y="2531436"/>
            <a:ext cx="2197276" cy="46551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Vrije vorm 13"/>
          <p:cNvSpPr/>
          <p:nvPr/>
        </p:nvSpPr>
        <p:spPr>
          <a:xfrm>
            <a:off x="2777404" y="4653136"/>
            <a:ext cx="3162748" cy="410216"/>
          </a:xfrm>
          <a:custGeom>
            <a:avLst/>
            <a:gdLst>
              <a:gd name="connsiteX0" fmla="*/ 0 w 3162748"/>
              <a:gd name="connsiteY0" fmla="*/ 0 h 410216"/>
              <a:gd name="connsiteX1" fmla="*/ 1366221 w 3162748"/>
              <a:gd name="connsiteY1" fmla="*/ 398033 h 410216"/>
              <a:gd name="connsiteX2" fmla="*/ 3162748 w 3162748"/>
              <a:gd name="connsiteY2" fmla="*/ 268941 h 410216"/>
            </a:gdLst>
            <a:ahLst/>
            <a:cxnLst>
              <a:cxn ang="0">
                <a:pos x="connsiteX0" y="connsiteY0"/>
              </a:cxn>
              <a:cxn ang="0">
                <a:pos x="connsiteX1" y="connsiteY1"/>
              </a:cxn>
              <a:cxn ang="0">
                <a:pos x="connsiteX2" y="connsiteY2"/>
              </a:cxn>
            </a:cxnLst>
            <a:rect l="l" t="t" r="r" b="b"/>
            <a:pathLst>
              <a:path w="3162748" h="410216">
                <a:moveTo>
                  <a:pt x="0" y="0"/>
                </a:moveTo>
                <a:cubicBezTo>
                  <a:pt x="419548" y="176605"/>
                  <a:pt x="839096" y="353210"/>
                  <a:pt x="1366221" y="398033"/>
                </a:cubicBezTo>
                <a:cubicBezTo>
                  <a:pt x="1893346" y="442857"/>
                  <a:pt x="2528047" y="355899"/>
                  <a:pt x="3162748" y="268941"/>
                </a:cubicBezTo>
              </a:path>
            </a:pathLst>
          </a:custGeom>
          <a:noFill/>
          <a:ln w="381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Vrije vorm 14"/>
          <p:cNvSpPr/>
          <p:nvPr/>
        </p:nvSpPr>
        <p:spPr>
          <a:xfrm>
            <a:off x="6282686" y="2996952"/>
            <a:ext cx="904354" cy="1775422"/>
          </a:xfrm>
          <a:custGeom>
            <a:avLst/>
            <a:gdLst>
              <a:gd name="connsiteX0" fmla="*/ 0 w 904354"/>
              <a:gd name="connsiteY0" fmla="*/ 1559859 h 1559859"/>
              <a:gd name="connsiteX1" fmla="*/ 806823 w 904354"/>
              <a:gd name="connsiteY1" fmla="*/ 1140310 h 1559859"/>
              <a:gd name="connsiteX2" fmla="*/ 860612 w 904354"/>
              <a:gd name="connsiteY2" fmla="*/ 0 h 1559859"/>
            </a:gdLst>
            <a:ahLst/>
            <a:cxnLst>
              <a:cxn ang="0">
                <a:pos x="connsiteX0" y="connsiteY0"/>
              </a:cxn>
              <a:cxn ang="0">
                <a:pos x="connsiteX1" y="connsiteY1"/>
              </a:cxn>
              <a:cxn ang="0">
                <a:pos x="connsiteX2" y="connsiteY2"/>
              </a:cxn>
            </a:cxnLst>
            <a:rect l="l" t="t" r="r" b="b"/>
            <a:pathLst>
              <a:path w="904354" h="1559859">
                <a:moveTo>
                  <a:pt x="0" y="1559859"/>
                </a:moveTo>
                <a:cubicBezTo>
                  <a:pt x="331694" y="1480072"/>
                  <a:pt x="663388" y="1400286"/>
                  <a:pt x="806823" y="1140310"/>
                </a:cubicBezTo>
                <a:cubicBezTo>
                  <a:pt x="950258" y="880334"/>
                  <a:pt x="905435" y="440167"/>
                  <a:pt x="860612" y="0"/>
                </a:cubicBezTo>
              </a:path>
            </a:pathLst>
          </a:custGeom>
          <a:noFill/>
          <a:ln w="381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Vrije vorm 15"/>
          <p:cNvSpPr/>
          <p:nvPr/>
        </p:nvSpPr>
        <p:spPr>
          <a:xfrm>
            <a:off x="1343037" y="3119452"/>
            <a:ext cx="216024" cy="853338"/>
          </a:xfrm>
          <a:custGeom>
            <a:avLst/>
            <a:gdLst>
              <a:gd name="connsiteX0" fmla="*/ 356299 w 356299"/>
              <a:gd name="connsiteY0" fmla="*/ 839096 h 839096"/>
              <a:gd name="connsiteX1" fmla="*/ 1297 w 356299"/>
              <a:gd name="connsiteY1" fmla="*/ 462578 h 839096"/>
              <a:gd name="connsiteX2" fmla="*/ 259481 w 356299"/>
              <a:gd name="connsiteY2" fmla="*/ 0 h 839096"/>
            </a:gdLst>
            <a:ahLst/>
            <a:cxnLst>
              <a:cxn ang="0">
                <a:pos x="connsiteX0" y="connsiteY0"/>
              </a:cxn>
              <a:cxn ang="0">
                <a:pos x="connsiteX1" y="connsiteY1"/>
              </a:cxn>
              <a:cxn ang="0">
                <a:pos x="connsiteX2" y="connsiteY2"/>
              </a:cxn>
            </a:cxnLst>
            <a:rect l="l" t="t" r="r" b="b"/>
            <a:pathLst>
              <a:path w="356299" h="839096">
                <a:moveTo>
                  <a:pt x="356299" y="839096"/>
                </a:moveTo>
                <a:cubicBezTo>
                  <a:pt x="186866" y="720761"/>
                  <a:pt x="17433" y="602427"/>
                  <a:pt x="1297" y="462578"/>
                </a:cubicBezTo>
                <a:cubicBezTo>
                  <a:pt x="-14839" y="322729"/>
                  <a:pt x="122321" y="161364"/>
                  <a:pt x="259481" y="0"/>
                </a:cubicBezTo>
              </a:path>
            </a:pathLst>
          </a:custGeom>
          <a:noFill/>
          <a:ln w="381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21717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stretch>
            <a:fillRect/>
          </a:stretch>
        </p:blipFill>
        <p:spPr>
          <a:xfrm>
            <a:off x="4137184" y="240686"/>
            <a:ext cx="4053136" cy="2060009"/>
          </a:xfrm>
          <a:prstGeom prst="rect">
            <a:avLst/>
          </a:prstGeom>
        </p:spPr>
      </p:pic>
      <p:sp>
        <p:nvSpPr>
          <p:cNvPr id="2" name="Titel 1"/>
          <p:cNvSpPr>
            <a:spLocks noGrp="1"/>
          </p:cNvSpPr>
          <p:nvPr>
            <p:ph type="title"/>
          </p:nvPr>
        </p:nvSpPr>
        <p:spPr>
          <a:xfrm>
            <a:off x="251520" y="836712"/>
            <a:ext cx="8229600" cy="1399032"/>
          </a:xfrm>
        </p:spPr>
        <p:txBody>
          <a:bodyPr>
            <a:normAutofit/>
          </a:bodyPr>
          <a:lstStyle/>
          <a:p>
            <a:r>
              <a:rPr lang="nl-NL" sz="3600" b="1" dirty="0" err="1" smtClean="0">
                <a:solidFill>
                  <a:schemeClr val="accent1"/>
                </a:solidFill>
                <a:effectLst/>
                <a:latin typeface="Arial" panose="020B0604020202020204" pitchFamily="34" charset="0"/>
                <a:cs typeface="Arial" panose="020B0604020202020204" pitchFamily="34" charset="0"/>
              </a:rPr>
              <a:t>Elicit</a:t>
            </a:r>
            <a:endParaRPr lang="nl-NL" sz="3600" b="1" dirty="0">
              <a:solidFill>
                <a:schemeClr val="accent1"/>
              </a:solidFill>
              <a:latin typeface="Arial" panose="020B0604020202020204" pitchFamily="34" charset="0"/>
              <a:cs typeface="Arial" panose="020B0604020202020204" pitchFamily="34" charset="0"/>
            </a:endParaRPr>
          </a:p>
        </p:txBody>
      </p:sp>
      <p:sp>
        <p:nvSpPr>
          <p:cNvPr id="7" name="Tekstvak 6"/>
          <p:cNvSpPr txBox="1"/>
          <p:nvPr/>
        </p:nvSpPr>
        <p:spPr>
          <a:xfrm>
            <a:off x="392239" y="5661248"/>
            <a:ext cx="8680581" cy="923330"/>
          </a:xfrm>
          <a:prstGeom prst="rect">
            <a:avLst/>
          </a:prstGeom>
          <a:noFill/>
        </p:spPr>
        <p:txBody>
          <a:bodyPr wrap="none" rtlCol="0">
            <a:spAutoFit/>
          </a:bodyPr>
          <a:lstStyle/>
          <a:p>
            <a:pPr marL="285750" indent="-285750">
              <a:buFont typeface="Arial" panose="020B0604020202020204" pitchFamily="34" charset="0"/>
              <a:buChar char="•"/>
            </a:pPr>
            <a:r>
              <a:rPr lang="nl-NL" dirty="0" smtClean="0"/>
              <a:t>Account nodig, maar meer functies om gericht te zoeken (5000 gratis </a:t>
            </a:r>
            <a:r>
              <a:rPr lang="nl-NL" dirty="0" err="1" smtClean="0"/>
              <a:t>credits</a:t>
            </a:r>
            <a:r>
              <a:rPr lang="nl-NL" dirty="0" smtClean="0"/>
              <a:t>).</a:t>
            </a:r>
          </a:p>
          <a:p>
            <a:pPr marL="285750" indent="-285750">
              <a:buFont typeface="Arial" panose="020B0604020202020204" pitchFamily="34" charset="0"/>
              <a:buChar char="•"/>
            </a:pPr>
            <a:r>
              <a:rPr lang="nl-NL" dirty="0" smtClean="0"/>
              <a:t>Handig om artikelen met elkaar te vergelijken op basis van verschillende criteria.</a:t>
            </a:r>
          </a:p>
          <a:p>
            <a:pPr marL="285750" indent="-285750">
              <a:buFont typeface="Arial" panose="020B0604020202020204" pitchFamily="34" charset="0"/>
              <a:buChar char="•"/>
            </a:pPr>
            <a:endParaRPr lang="nl-NL" dirty="0" smtClean="0"/>
          </a:p>
        </p:txBody>
      </p:sp>
      <p:pic>
        <p:nvPicPr>
          <p:cNvPr id="6" name="Afbeelding 5"/>
          <p:cNvPicPr>
            <a:picLocks noChangeAspect="1"/>
          </p:cNvPicPr>
          <p:nvPr/>
        </p:nvPicPr>
        <p:blipFill>
          <a:blip r:embed="rId4"/>
          <a:stretch>
            <a:fillRect/>
          </a:stretch>
        </p:blipFill>
        <p:spPr>
          <a:xfrm>
            <a:off x="392239" y="2394282"/>
            <a:ext cx="5771513" cy="3079792"/>
          </a:xfrm>
          <a:prstGeom prst="rect">
            <a:avLst/>
          </a:prstGeom>
        </p:spPr>
      </p:pic>
      <p:sp>
        <p:nvSpPr>
          <p:cNvPr id="10" name="Ovaal 9"/>
          <p:cNvSpPr/>
          <p:nvPr/>
        </p:nvSpPr>
        <p:spPr>
          <a:xfrm>
            <a:off x="4398972" y="2339204"/>
            <a:ext cx="1389704" cy="29770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87995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229600" cy="1399032"/>
          </a:xfrm>
        </p:spPr>
        <p:txBody>
          <a:bodyPr>
            <a:normAutofit/>
          </a:bodyPr>
          <a:lstStyle/>
          <a:p>
            <a:r>
              <a:rPr lang="nl-NL" sz="3600" b="1" dirty="0" smtClean="0">
                <a:solidFill>
                  <a:schemeClr val="accent1"/>
                </a:solidFill>
                <a:effectLst/>
                <a:latin typeface="Arial" panose="020B0604020202020204" pitchFamily="34" charset="0"/>
                <a:cs typeface="Arial" panose="020B0604020202020204" pitchFamily="34" charset="0"/>
              </a:rPr>
              <a:t>Research </a:t>
            </a:r>
            <a:r>
              <a:rPr lang="nl-NL" sz="3600" b="1" dirty="0" err="1" smtClean="0">
                <a:solidFill>
                  <a:schemeClr val="accent1"/>
                </a:solidFill>
                <a:effectLst/>
                <a:latin typeface="Arial" panose="020B0604020202020204" pitchFamily="34" charset="0"/>
                <a:cs typeface="Arial" panose="020B0604020202020204" pitchFamily="34" charset="0"/>
              </a:rPr>
              <a:t>Rabbit</a:t>
            </a:r>
            <a:endParaRPr lang="nl-NL" sz="3600" b="1" dirty="0">
              <a:solidFill>
                <a:schemeClr val="accent1"/>
              </a:solidFill>
              <a:latin typeface="Arial" panose="020B0604020202020204" pitchFamily="34" charset="0"/>
              <a:cs typeface="Arial" panose="020B0604020202020204" pitchFamily="34" charset="0"/>
            </a:endParaRPr>
          </a:p>
        </p:txBody>
      </p:sp>
      <p:sp>
        <p:nvSpPr>
          <p:cNvPr id="7" name="Tekstvak 6"/>
          <p:cNvSpPr txBox="1"/>
          <p:nvPr/>
        </p:nvSpPr>
        <p:spPr>
          <a:xfrm>
            <a:off x="392239" y="5661248"/>
            <a:ext cx="8132996" cy="1200329"/>
          </a:xfrm>
          <a:prstGeom prst="rect">
            <a:avLst/>
          </a:prstGeom>
          <a:noFill/>
        </p:spPr>
        <p:txBody>
          <a:bodyPr wrap="none" rtlCol="0">
            <a:spAutoFit/>
          </a:bodyPr>
          <a:lstStyle/>
          <a:p>
            <a:pPr marL="285750" indent="-285750">
              <a:buFont typeface="Arial" panose="020B0604020202020204" pitchFamily="34" charset="0"/>
              <a:buChar char="•"/>
            </a:pPr>
            <a:r>
              <a:rPr lang="nl-NL" dirty="0" smtClean="0"/>
              <a:t>Account nodig. Je zoekt op de titel van een wetenschappelijk artikel.</a:t>
            </a:r>
            <a:endParaRPr lang="nl-NL" dirty="0"/>
          </a:p>
          <a:p>
            <a:pPr marL="285750" indent="-285750">
              <a:buFont typeface="Arial" panose="020B0604020202020204" pitchFamily="34" charset="0"/>
              <a:buChar char="•"/>
            </a:pPr>
            <a:r>
              <a:rPr lang="nl-NL" dirty="0" smtClean="0"/>
              <a:t>Makkelijk doorzoeken naar aanverwante bronnen </a:t>
            </a:r>
            <a:r>
              <a:rPr lang="nl-NL" dirty="0" smtClean="0"/>
              <a:t>op </a:t>
            </a:r>
            <a:r>
              <a:rPr lang="nl-NL" dirty="0" smtClean="0"/>
              <a:t>auteur of thema.</a:t>
            </a:r>
          </a:p>
          <a:p>
            <a:pPr marL="285750" indent="-285750">
              <a:buFont typeface="Arial" panose="020B0604020202020204" pitchFamily="34" charset="0"/>
              <a:buChar char="•"/>
            </a:pPr>
            <a:r>
              <a:rPr lang="nl-NL" dirty="0" smtClean="0"/>
              <a:t>Database via </a:t>
            </a:r>
            <a:r>
              <a:rPr lang="nl-NL" dirty="0" err="1" smtClean="0"/>
              <a:t>PubMed</a:t>
            </a:r>
            <a:r>
              <a:rPr lang="nl-NL" dirty="0" smtClean="0"/>
              <a:t> </a:t>
            </a:r>
            <a:r>
              <a:rPr lang="nl-NL" dirty="0" smtClean="0">
                <a:sym typeface="Wingdings" panose="05000000000000000000" pitchFamily="2" charset="2"/>
              </a:rPr>
              <a:t> vooral (bio)medische en psychologische </a:t>
            </a:r>
            <a:r>
              <a:rPr lang="nl-NL" dirty="0" smtClean="0">
                <a:sym typeface="Wingdings" panose="05000000000000000000" pitchFamily="2" charset="2"/>
              </a:rPr>
              <a:t>thema’s</a:t>
            </a:r>
            <a:r>
              <a:rPr lang="nl-NL" dirty="0" smtClean="0">
                <a:sym typeface="Wingdings" panose="05000000000000000000" pitchFamily="2" charset="2"/>
              </a:rPr>
              <a:t>.</a:t>
            </a:r>
            <a:endParaRPr lang="nl-NL" dirty="0" smtClean="0"/>
          </a:p>
          <a:p>
            <a:pPr marL="285750" indent="-285750">
              <a:buFont typeface="Arial" panose="020B0604020202020204" pitchFamily="34" charset="0"/>
              <a:buChar char="•"/>
            </a:pPr>
            <a:endParaRPr lang="nl-NL" dirty="0" smtClean="0"/>
          </a:p>
        </p:txBody>
      </p:sp>
      <p:pic>
        <p:nvPicPr>
          <p:cNvPr id="5" name="Tijdelijke aanduiding voor inhoud 4"/>
          <p:cNvPicPr>
            <a:picLocks noGrp="1" noChangeAspect="1"/>
          </p:cNvPicPr>
          <p:nvPr>
            <p:ph idx="1"/>
          </p:nvPr>
        </p:nvPicPr>
        <p:blipFill>
          <a:blip r:embed="rId3"/>
          <a:stretch>
            <a:fillRect/>
          </a:stretch>
        </p:blipFill>
        <p:spPr>
          <a:xfrm>
            <a:off x="379812" y="1536228"/>
            <a:ext cx="8368652" cy="3748459"/>
          </a:xfrm>
          <a:prstGeom prst="rect">
            <a:avLst/>
          </a:prstGeom>
        </p:spPr>
      </p:pic>
      <p:sp>
        <p:nvSpPr>
          <p:cNvPr id="8" name="Ovaal 7"/>
          <p:cNvSpPr/>
          <p:nvPr/>
        </p:nvSpPr>
        <p:spPr>
          <a:xfrm>
            <a:off x="7092280" y="2813202"/>
            <a:ext cx="1152128" cy="50405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p:cNvSpPr/>
          <p:nvPr/>
        </p:nvSpPr>
        <p:spPr>
          <a:xfrm>
            <a:off x="1824938" y="2298388"/>
            <a:ext cx="1080120" cy="72008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71929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229600" cy="1399032"/>
          </a:xfrm>
        </p:spPr>
        <p:txBody>
          <a:bodyPr>
            <a:normAutofit fontScale="90000"/>
          </a:bodyPr>
          <a:lstStyle/>
          <a:p>
            <a:r>
              <a:rPr lang="nl-NL" sz="3600" b="1" dirty="0" smtClean="0">
                <a:solidFill>
                  <a:schemeClr val="accent1"/>
                </a:solidFill>
                <a:latin typeface="Arial" panose="020B0604020202020204" pitchFamily="34" charset="0"/>
                <a:cs typeface="Arial" panose="020B0604020202020204" pitchFamily="34" charset="0"/>
              </a:rPr>
              <a:t>Afsluiting: test jezelf</a:t>
            </a:r>
            <a:br>
              <a:rPr lang="nl-NL" sz="3600" b="1" dirty="0" smtClean="0">
                <a:solidFill>
                  <a:schemeClr val="accent1"/>
                </a:solidFill>
                <a:latin typeface="Arial" panose="020B0604020202020204" pitchFamily="34" charset="0"/>
                <a:cs typeface="Arial" panose="020B0604020202020204" pitchFamily="34" charset="0"/>
              </a:rPr>
            </a:br>
            <a:r>
              <a:rPr lang="nl-NL" sz="3600" b="1" dirty="0" smtClean="0">
                <a:solidFill>
                  <a:schemeClr val="accent1"/>
                </a:solidFill>
                <a:latin typeface="Arial" panose="020B0604020202020204" pitchFamily="34" charset="0"/>
                <a:cs typeface="Arial" panose="020B0604020202020204" pitchFamily="34" charset="0"/>
              </a:rPr>
              <a:t/>
            </a:r>
            <a:br>
              <a:rPr lang="nl-NL" sz="3600" b="1" dirty="0" smtClean="0">
                <a:solidFill>
                  <a:schemeClr val="accent1"/>
                </a:solidFill>
                <a:latin typeface="Arial" panose="020B0604020202020204" pitchFamily="34" charset="0"/>
                <a:cs typeface="Arial" panose="020B0604020202020204" pitchFamily="34" charset="0"/>
              </a:rPr>
            </a:br>
            <a:r>
              <a:rPr lang="nl-NL" sz="2200" dirty="0" smtClean="0">
                <a:latin typeface="Arial" panose="020B0604020202020204" pitchFamily="34" charset="0"/>
                <a:cs typeface="Arial" panose="020B0604020202020204" pitchFamily="34" charset="0"/>
              </a:rPr>
              <a:t>Opdracht: zet onderstaande bron in APA-stijl voor de literatuurlijst.</a:t>
            </a:r>
            <a:endParaRPr lang="nl-NL" sz="2200" i="1" dirty="0">
              <a:latin typeface="Arial" panose="020B0604020202020204" pitchFamily="34" charset="0"/>
              <a:cs typeface="Arial" panose="020B0604020202020204" pitchFamily="34" charset="0"/>
            </a:endParaRPr>
          </a:p>
        </p:txBody>
      </p:sp>
      <p:pic>
        <p:nvPicPr>
          <p:cNvPr id="8" name="Tijdelijke aanduiding voor inhoud 7"/>
          <p:cNvPicPr>
            <a:picLocks noGrp="1" noChangeAspect="1"/>
          </p:cNvPicPr>
          <p:nvPr>
            <p:ph idx="1"/>
          </p:nvPr>
        </p:nvPicPr>
        <p:blipFill>
          <a:blip r:embed="rId3"/>
          <a:stretch>
            <a:fillRect/>
          </a:stretch>
        </p:blipFill>
        <p:spPr>
          <a:xfrm>
            <a:off x="3635896" y="2492896"/>
            <a:ext cx="5264773" cy="4092165"/>
          </a:xfrm>
          <a:prstGeom prst="rect">
            <a:avLst/>
          </a:prstGeom>
        </p:spPr>
      </p:pic>
      <p:sp>
        <p:nvSpPr>
          <p:cNvPr id="9" name="Tekstvak 8"/>
          <p:cNvSpPr txBox="1"/>
          <p:nvPr/>
        </p:nvSpPr>
        <p:spPr>
          <a:xfrm>
            <a:off x="251520" y="5229200"/>
            <a:ext cx="8229600" cy="1015663"/>
          </a:xfrm>
          <a:prstGeom prst="rect">
            <a:avLst/>
          </a:prstGeom>
          <a:solidFill>
            <a:srgbClr val="FFC000"/>
          </a:solidFill>
          <a:ln w="38100">
            <a:solidFill>
              <a:srgbClr val="EE7D00"/>
            </a:solidFill>
          </a:ln>
        </p:spPr>
        <p:txBody>
          <a:bodyPr wrap="square" rtlCol="0">
            <a:spAutoFit/>
          </a:bodyPr>
          <a:lstStyle/>
          <a:p>
            <a:r>
              <a:rPr lang="nl-NL" sz="2000" dirty="0" err="1" smtClean="0"/>
              <a:t>Rensen</a:t>
            </a:r>
            <a:r>
              <a:rPr lang="nl-NL" sz="2000" dirty="0" smtClean="0"/>
              <a:t>, F. &amp; Van </a:t>
            </a:r>
            <a:r>
              <a:rPr lang="nl-NL" sz="2000" dirty="0" err="1" smtClean="0"/>
              <a:t>Rompu</a:t>
            </a:r>
            <a:r>
              <a:rPr lang="nl-NL" sz="2000" dirty="0" smtClean="0"/>
              <a:t>, M. (2024, 5 januari). Verbod op smartphone in de les: wat doen scholen met telefoongebruik buiten de klas? </a:t>
            </a:r>
            <a:r>
              <a:rPr lang="nl-NL" sz="2000" i="1" dirty="0" smtClean="0"/>
              <a:t>De Volkskrant</a:t>
            </a:r>
            <a:r>
              <a:rPr lang="nl-NL" sz="2000" dirty="0" smtClean="0"/>
              <a:t>. Geraadpleegd op 1 juli 2024, </a:t>
            </a:r>
            <a:r>
              <a:rPr lang="nl-NL" sz="2000" dirty="0"/>
              <a:t>van </a:t>
            </a:r>
            <a:r>
              <a:rPr lang="nl-NL" sz="2000" dirty="0" smtClean="0"/>
              <a:t>[link naar artikel].</a:t>
            </a:r>
            <a:endParaRPr lang="nl-NL" sz="2000" dirty="0"/>
          </a:p>
        </p:txBody>
      </p:sp>
    </p:spTree>
    <p:extLst>
      <p:ext uri="{BB962C8B-B14F-4D97-AF65-F5344CB8AC3E}">
        <p14:creationId xmlns:p14="http://schemas.microsoft.com/office/powerpoint/2010/main" val="91042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229600" cy="1399032"/>
          </a:xfrm>
        </p:spPr>
        <p:txBody>
          <a:bodyPr>
            <a:normAutofit/>
          </a:bodyPr>
          <a:lstStyle/>
          <a:p>
            <a:r>
              <a:rPr lang="nl-NL" sz="3600" b="1" dirty="0" smtClean="0">
                <a:solidFill>
                  <a:schemeClr val="accent1"/>
                </a:solidFill>
                <a:latin typeface="Arial" panose="020B0604020202020204" pitchFamily="34" charset="0"/>
                <a:cs typeface="Arial" panose="020B0604020202020204" pitchFamily="34" charset="0"/>
              </a:rPr>
              <a:t>Aan de slag</a:t>
            </a:r>
            <a:br>
              <a:rPr lang="nl-NL" sz="3600" b="1" dirty="0" smtClean="0">
                <a:solidFill>
                  <a:schemeClr val="accent1"/>
                </a:solidFill>
                <a:latin typeface="Arial" panose="020B0604020202020204" pitchFamily="34" charset="0"/>
                <a:cs typeface="Arial" panose="020B0604020202020204" pitchFamily="34" charset="0"/>
              </a:rPr>
            </a:br>
            <a:endParaRPr lang="nl-NL" sz="2200" i="1"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rmAutofit/>
          </a:bodyPr>
          <a:lstStyle/>
          <a:p>
            <a:r>
              <a:rPr lang="nl-NL" sz="2400" dirty="0" smtClean="0"/>
              <a:t>Voer de vervolgopdracht 6 + 7 uit.</a:t>
            </a:r>
          </a:p>
          <a:p>
            <a:endParaRPr lang="nl-NL" sz="2400" dirty="0" smtClean="0"/>
          </a:p>
          <a:p>
            <a:r>
              <a:rPr lang="nl-NL" sz="2400" dirty="0" smtClean="0"/>
              <a:t>Gebruik het blauwe boekje of de APA-generator.</a:t>
            </a:r>
          </a:p>
          <a:p>
            <a:endParaRPr lang="nl-NL" sz="2400" dirty="0" smtClean="0"/>
          </a:p>
          <a:p>
            <a:r>
              <a:rPr lang="nl-NL" sz="2400" dirty="0" smtClean="0"/>
              <a:t>Gebruik kaartspel EHBO kaart </a:t>
            </a:r>
            <a:r>
              <a:rPr lang="nl-NL" sz="2400" dirty="0" smtClean="0"/>
              <a:t>23 t/m </a:t>
            </a:r>
            <a:r>
              <a:rPr lang="nl-NL" sz="2400" dirty="0" smtClean="0"/>
              <a:t>34.</a:t>
            </a:r>
            <a:endParaRPr lang="nl-NL" sz="2400" dirty="0" smtClean="0"/>
          </a:p>
          <a:p>
            <a:endParaRPr lang="nl-NL" sz="2400" dirty="0"/>
          </a:p>
        </p:txBody>
      </p:sp>
    </p:spTree>
    <p:extLst>
      <p:ext uri="{BB962C8B-B14F-4D97-AF65-F5344CB8AC3E}">
        <p14:creationId xmlns:p14="http://schemas.microsoft.com/office/powerpoint/2010/main" val="2046966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229600" cy="1399032"/>
          </a:xfrm>
        </p:spPr>
        <p:txBody>
          <a:bodyPr>
            <a:normAutofit/>
          </a:bodyPr>
          <a:lstStyle/>
          <a:p>
            <a:r>
              <a:rPr lang="nl-NL" sz="3600" b="1" dirty="0" smtClean="0">
                <a:solidFill>
                  <a:schemeClr val="accent1"/>
                </a:solidFill>
                <a:effectLst/>
                <a:latin typeface="Arial" panose="020B0604020202020204" pitchFamily="34" charset="0"/>
                <a:cs typeface="Arial" panose="020B0604020202020204" pitchFamily="34" charset="0"/>
              </a:rPr>
              <a:t>Doel van bronvermelding</a:t>
            </a:r>
            <a:endParaRPr lang="nl-NL" sz="3600" b="1" dirty="0">
              <a:solidFill>
                <a:schemeClr val="accent1"/>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251520" y="1844824"/>
            <a:ext cx="8229600" cy="4191396"/>
          </a:xfrm>
        </p:spPr>
        <p:txBody>
          <a:bodyPr vert="horz" lIns="91440" tIns="45720" rIns="91440" bIns="45720" rtlCol="0" anchor="t">
            <a:normAutofit/>
          </a:bodyPr>
          <a:lstStyle/>
          <a:p>
            <a:pPr marL="571500" indent="-571500">
              <a:buFont typeface="+mj-lt"/>
              <a:buAutoNum type="arabicPeriod"/>
            </a:pPr>
            <a:r>
              <a:rPr lang="nl-NL" sz="2400" dirty="0">
                <a:latin typeface="Arial" panose="020B0604020202020204" pitchFamily="34" charset="0"/>
                <a:cs typeface="Arial" panose="020B0604020202020204" pitchFamily="34" charset="0"/>
              </a:rPr>
              <a:t>Voorkomen van plagiaat</a:t>
            </a:r>
          </a:p>
          <a:p>
            <a:pPr marL="571500" indent="-571500">
              <a:buFont typeface="+mj-lt"/>
              <a:buAutoNum type="arabicPeriod"/>
            </a:pPr>
            <a:r>
              <a:rPr lang="nl-NL" sz="2400" dirty="0">
                <a:latin typeface="Arial" panose="020B0604020202020204" pitchFamily="34" charset="0"/>
                <a:cs typeface="Arial" panose="020B0604020202020204" pitchFamily="34" charset="0"/>
              </a:rPr>
              <a:t>Vindbaarheid gebruikte informatie</a:t>
            </a:r>
          </a:p>
          <a:p>
            <a:pPr marL="571500" indent="-571500">
              <a:buFont typeface="+mj-lt"/>
              <a:buAutoNum type="arabicPeriod"/>
            </a:pPr>
            <a:r>
              <a:rPr lang="nl-NL" sz="2400" dirty="0">
                <a:latin typeface="Arial" panose="020B0604020202020204" pitchFamily="34" charset="0"/>
                <a:cs typeface="Arial" panose="020B0604020202020204" pitchFamily="34" charset="0"/>
              </a:rPr>
              <a:t>Controleerbaarheid</a:t>
            </a:r>
          </a:p>
        </p:txBody>
      </p:sp>
    </p:spTree>
    <p:extLst>
      <p:ext uri="{BB962C8B-B14F-4D97-AF65-F5344CB8AC3E}">
        <p14:creationId xmlns:p14="http://schemas.microsoft.com/office/powerpoint/2010/main" val="2525689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229600" cy="1399032"/>
          </a:xfrm>
        </p:spPr>
        <p:txBody>
          <a:bodyPr>
            <a:normAutofit/>
          </a:bodyPr>
          <a:lstStyle/>
          <a:p>
            <a:r>
              <a:rPr lang="nl-NL" sz="3600" b="1" dirty="0" smtClean="0">
                <a:solidFill>
                  <a:schemeClr val="accent1"/>
                </a:solidFill>
                <a:effectLst/>
                <a:latin typeface="Arial" panose="020B0604020202020204" pitchFamily="34" charset="0"/>
                <a:cs typeface="Arial" panose="020B0604020202020204" pitchFamily="34" charset="0"/>
              </a:rPr>
              <a:t>(1) Plagiaat </a:t>
            </a:r>
            <a:r>
              <a:rPr lang="nl-NL" sz="3600" b="1" dirty="0">
                <a:solidFill>
                  <a:schemeClr val="accent1"/>
                </a:solidFill>
                <a:effectLst/>
                <a:latin typeface="Arial" panose="020B0604020202020204" pitchFamily="34" charset="0"/>
                <a:cs typeface="Arial" panose="020B0604020202020204" pitchFamily="34" charset="0"/>
              </a:rPr>
              <a:t>voorkomen  </a:t>
            </a:r>
            <a:endParaRPr lang="nl-NL" sz="3600" b="1" dirty="0">
              <a:solidFill>
                <a:schemeClr val="accent1"/>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251520" y="1772816"/>
            <a:ext cx="8229600" cy="4263404"/>
          </a:xfrm>
        </p:spPr>
        <p:txBody>
          <a:bodyPr vert="horz" lIns="91440" tIns="45720" rIns="91440" bIns="45720" rtlCol="0" anchor="t">
            <a:normAutofit/>
          </a:bodyPr>
          <a:lstStyle/>
          <a:p>
            <a:pPr marL="0" indent="0">
              <a:lnSpc>
                <a:spcPct val="150000"/>
              </a:lnSpc>
              <a:buNone/>
            </a:pPr>
            <a:r>
              <a:rPr lang="nl-NL" sz="2400" dirty="0">
                <a:latin typeface="Arial" panose="020B0604020202020204" pitchFamily="34" charset="0"/>
                <a:ea typeface="Calibri" panose="020F0502020204030204" pitchFamily="34" charset="0"/>
                <a:cs typeface="Arial" panose="020B0604020202020204" pitchFamily="34" charset="0"/>
              </a:rPr>
              <a:t>Door de bron te vermelden als je</a:t>
            </a:r>
            <a:r>
              <a:rPr lang="nl-NL" sz="2400" dirty="0" smtClean="0">
                <a:latin typeface="Arial" panose="020B0604020202020204" pitchFamily="34" charset="0"/>
                <a:ea typeface="Calibri" panose="020F0502020204030204" pitchFamily="34" charset="0"/>
                <a:cs typeface="Arial" panose="020B0604020202020204" pitchFamily="34" charset="0"/>
              </a:rPr>
              <a:t>:</a:t>
            </a:r>
          </a:p>
          <a:p>
            <a:pPr marL="0" indent="0">
              <a:lnSpc>
                <a:spcPct val="150000"/>
              </a:lnSpc>
              <a:buNone/>
            </a:pPr>
            <a:endParaRPr lang="nl-NL" sz="200" dirty="0">
              <a:latin typeface="Arial" panose="020B0604020202020204" pitchFamily="34" charset="0"/>
              <a:ea typeface="Calibri" panose="020F0502020204030204" pitchFamily="34" charset="0"/>
              <a:cs typeface="Arial" panose="020B0604020202020204" pitchFamily="34" charset="0"/>
            </a:endParaRPr>
          </a:p>
          <a:p>
            <a:pPr>
              <a:lnSpc>
                <a:spcPct val="100000"/>
              </a:lnSpc>
            </a:pPr>
            <a:r>
              <a:rPr lang="nl-NL" sz="2000" dirty="0" smtClean="0">
                <a:latin typeface="Arial" panose="020B0604020202020204" pitchFamily="34" charset="0"/>
                <a:ea typeface="Calibri" panose="020F0502020204030204" pitchFamily="34" charset="0"/>
                <a:cs typeface="Arial" panose="020B0604020202020204" pitchFamily="34" charset="0"/>
              </a:rPr>
              <a:t>een </a:t>
            </a:r>
            <a:r>
              <a:rPr lang="nl-NL" sz="2000" dirty="0">
                <a:latin typeface="Arial" panose="020B0604020202020204" pitchFamily="34" charset="0"/>
                <a:ea typeface="Calibri" panose="020F0502020204030204" pitchFamily="34" charset="0"/>
                <a:cs typeface="Arial" panose="020B0604020202020204" pitchFamily="34" charset="0"/>
              </a:rPr>
              <a:t>citaat van iemand </a:t>
            </a:r>
            <a:r>
              <a:rPr lang="nl-NL" sz="2000" dirty="0" smtClean="0">
                <a:latin typeface="Arial" panose="020B0604020202020204" pitchFamily="34" charset="0"/>
                <a:ea typeface="Calibri" panose="020F0502020204030204" pitchFamily="34" charset="0"/>
                <a:cs typeface="Arial" panose="020B0604020202020204" pitchFamily="34" charset="0"/>
              </a:rPr>
              <a:t>overneemt.</a:t>
            </a:r>
          </a:p>
          <a:p>
            <a:pPr marL="0" indent="0">
              <a:lnSpc>
                <a:spcPct val="100000"/>
              </a:lnSpc>
              <a:buNone/>
            </a:pPr>
            <a:endParaRPr lang="nl-NL" sz="200" dirty="0">
              <a:latin typeface="Arial" panose="020B0604020202020204" pitchFamily="34" charset="0"/>
              <a:ea typeface="Calibri" panose="020F0502020204030204" pitchFamily="34" charset="0"/>
              <a:cs typeface="Arial" panose="020B0604020202020204" pitchFamily="34" charset="0"/>
            </a:endParaRPr>
          </a:p>
          <a:p>
            <a:pPr>
              <a:lnSpc>
                <a:spcPct val="100000"/>
              </a:lnSpc>
            </a:pPr>
            <a:r>
              <a:rPr lang="nl-NL" sz="2000" dirty="0" smtClean="0">
                <a:latin typeface="Arial" panose="020B0604020202020204" pitchFamily="34" charset="0"/>
                <a:ea typeface="Calibri" panose="020F0502020204030204" pitchFamily="34" charset="0"/>
                <a:cs typeface="Arial" panose="020B0604020202020204" pitchFamily="34" charset="0"/>
              </a:rPr>
              <a:t>ideeën</a:t>
            </a:r>
            <a:r>
              <a:rPr lang="nl-NL" sz="2000" dirty="0">
                <a:latin typeface="Arial" panose="020B0604020202020204" pitchFamily="34" charset="0"/>
                <a:ea typeface="Calibri" panose="020F0502020204030204" pitchFamily="34" charset="0"/>
                <a:cs typeface="Arial" panose="020B0604020202020204" pitchFamily="34" charset="0"/>
              </a:rPr>
              <a:t>, meningen of theorieën van iemand gebruikt (parafraseren</a:t>
            </a:r>
            <a:r>
              <a:rPr lang="nl-NL" sz="2000" dirty="0" smtClean="0">
                <a:latin typeface="Arial" panose="020B0604020202020204" pitchFamily="34" charset="0"/>
                <a:ea typeface="Calibri" panose="020F0502020204030204" pitchFamily="34" charset="0"/>
                <a:cs typeface="Arial" panose="020B0604020202020204" pitchFamily="34" charset="0"/>
              </a:rPr>
              <a:t>).</a:t>
            </a:r>
          </a:p>
          <a:p>
            <a:pPr>
              <a:lnSpc>
                <a:spcPct val="100000"/>
              </a:lnSpc>
            </a:pPr>
            <a:endParaRPr lang="nl-NL" sz="200" dirty="0">
              <a:latin typeface="Arial" panose="020B0604020202020204" pitchFamily="34" charset="0"/>
              <a:ea typeface="Calibri" panose="020F0502020204030204" pitchFamily="34" charset="0"/>
              <a:cs typeface="Arial" panose="020B0604020202020204" pitchFamily="34" charset="0"/>
            </a:endParaRPr>
          </a:p>
          <a:p>
            <a:pPr>
              <a:lnSpc>
                <a:spcPct val="100000"/>
              </a:lnSpc>
            </a:pPr>
            <a:r>
              <a:rPr lang="nl-NL" sz="2000" dirty="0" smtClean="0">
                <a:latin typeface="Arial" panose="020B0604020202020204" pitchFamily="34" charset="0"/>
                <a:ea typeface="Calibri" panose="020F0502020204030204" pitchFamily="34" charset="0"/>
                <a:cs typeface="Arial" panose="020B0604020202020204" pitchFamily="34" charset="0"/>
              </a:rPr>
              <a:t>informatie </a:t>
            </a:r>
            <a:r>
              <a:rPr lang="nl-NL" sz="2000" dirty="0">
                <a:latin typeface="Arial" panose="020B0604020202020204" pitchFamily="34" charset="0"/>
                <a:ea typeface="Calibri" panose="020F0502020204030204" pitchFamily="34" charset="0"/>
                <a:cs typeface="Arial" panose="020B0604020202020204" pitchFamily="34" charset="0"/>
              </a:rPr>
              <a:t>gebruikt, zoals statistieken of grafieken, die data bevatten die door een ander is </a:t>
            </a:r>
            <a:r>
              <a:rPr lang="nl-NL" sz="2000" dirty="0" smtClean="0">
                <a:latin typeface="Arial" panose="020B0604020202020204" pitchFamily="34" charset="0"/>
                <a:ea typeface="Calibri" panose="020F0502020204030204" pitchFamily="34" charset="0"/>
                <a:cs typeface="Arial" panose="020B0604020202020204" pitchFamily="34" charset="0"/>
              </a:rPr>
              <a:t>verzameld.</a:t>
            </a:r>
          </a:p>
          <a:p>
            <a:pPr>
              <a:lnSpc>
                <a:spcPct val="100000"/>
              </a:lnSpc>
            </a:pPr>
            <a:endParaRPr lang="nl-NL" sz="100" dirty="0">
              <a:latin typeface="Arial" panose="020B0604020202020204" pitchFamily="34" charset="0"/>
              <a:ea typeface="Calibri" panose="020F0502020204030204" pitchFamily="34" charset="0"/>
              <a:cs typeface="Arial" panose="020B0604020202020204" pitchFamily="34" charset="0"/>
            </a:endParaRPr>
          </a:p>
          <a:p>
            <a:pPr>
              <a:lnSpc>
                <a:spcPct val="100000"/>
              </a:lnSpc>
            </a:pPr>
            <a:r>
              <a:rPr lang="nl-NL" sz="2000" dirty="0" smtClean="0">
                <a:latin typeface="Arial" panose="020B0604020202020204" pitchFamily="34" charset="0"/>
                <a:ea typeface="Calibri" panose="020F0502020204030204" pitchFamily="34" charset="0"/>
                <a:cs typeface="Arial" panose="020B0604020202020204" pitchFamily="34" charset="0"/>
              </a:rPr>
              <a:t>informatie </a:t>
            </a:r>
            <a:r>
              <a:rPr lang="nl-NL" sz="2000" dirty="0">
                <a:latin typeface="Arial" panose="020B0604020202020204" pitchFamily="34" charset="0"/>
                <a:ea typeface="Calibri" panose="020F0502020204030204" pitchFamily="34" charset="0"/>
                <a:cs typeface="Arial" panose="020B0604020202020204" pitchFamily="34" charset="0"/>
              </a:rPr>
              <a:t>gebruikt zoals tekeningen, foto’s of </a:t>
            </a:r>
            <a:r>
              <a:rPr lang="nl-NL" sz="2000" dirty="0" smtClean="0">
                <a:latin typeface="Arial" panose="020B0604020202020204" pitchFamily="34" charset="0"/>
                <a:ea typeface="Calibri" panose="020F0502020204030204" pitchFamily="34" charset="0"/>
                <a:cs typeface="Arial" panose="020B0604020202020204" pitchFamily="34" charset="0"/>
              </a:rPr>
              <a:t>geluidsfragmenten</a:t>
            </a:r>
            <a:r>
              <a:rPr lang="nl-NL" sz="2200" dirty="0" smtClean="0">
                <a:latin typeface="Arial" panose="020B0604020202020204" pitchFamily="34" charset="0"/>
                <a:ea typeface="Calibri" panose="020F0502020204030204" pitchFamily="34" charset="0"/>
                <a:cs typeface="Arial" panose="020B0604020202020204" pitchFamily="34" charset="0"/>
              </a:rPr>
              <a:t>.</a:t>
            </a:r>
            <a:endParaRPr lang="nl-NL"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377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640960" cy="1399032"/>
          </a:xfrm>
        </p:spPr>
        <p:txBody>
          <a:bodyPr>
            <a:normAutofit/>
          </a:bodyPr>
          <a:lstStyle/>
          <a:p>
            <a:r>
              <a:rPr lang="nl-NL" sz="3600" b="1" dirty="0" smtClean="0">
                <a:solidFill>
                  <a:schemeClr val="accent1"/>
                </a:solidFill>
                <a:effectLst/>
                <a:latin typeface="Arial" panose="020B0604020202020204" pitchFamily="34" charset="0"/>
                <a:cs typeface="Arial" panose="020B0604020202020204" pitchFamily="34" charset="0"/>
              </a:rPr>
              <a:t>(2) Vindbaarheid gebruikte informatie</a:t>
            </a:r>
            <a:endParaRPr lang="nl-NL" sz="3600" b="1" dirty="0">
              <a:solidFill>
                <a:schemeClr val="accent1"/>
              </a:solidFill>
              <a:latin typeface="Arial" panose="020B0604020202020204" pitchFamily="34" charset="0"/>
              <a:cs typeface="Arial" panose="020B0604020202020204" pitchFamily="34" charset="0"/>
            </a:endParaRPr>
          </a:p>
        </p:txBody>
      </p:sp>
      <p:pic>
        <p:nvPicPr>
          <p:cNvPr id="5" name="Tijdelijke aanduiding voor inhoud 4">
            <a:extLst>
              <a:ext uri="{FF2B5EF4-FFF2-40B4-BE49-F238E27FC236}">
                <a16:creationId xmlns="" xmlns:a16="http://schemas.microsoft.com/office/drawing/2014/main" id="{CE679350-3625-AFA1-01EE-0C83183861F3}"/>
              </a:ext>
            </a:extLst>
          </p:cNvPr>
          <p:cNvPicPr>
            <a:picLocks noGrp="1" noChangeAspect="1"/>
          </p:cNvPicPr>
          <p:nvPr>
            <p:ph idx="1"/>
          </p:nvPr>
        </p:nvPicPr>
        <p:blipFill>
          <a:blip r:embed="rId3"/>
          <a:stretch>
            <a:fillRect/>
          </a:stretch>
        </p:blipFill>
        <p:spPr>
          <a:xfrm>
            <a:off x="484848" y="1844824"/>
            <a:ext cx="8174304" cy="3449602"/>
          </a:xfrm>
          <a:prstGeom prst="rect">
            <a:avLst/>
          </a:prstGeom>
        </p:spPr>
      </p:pic>
      <p:sp>
        <p:nvSpPr>
          <p:cNvPr id="6" name="Tekstvak 5"/>
          <p:cNvSpPr txBox="1"/>
          <p:nvPr/>
        </p:nvSpPr>
        <p:spPr>
          <a:xfrm>
            <a:off x="721170" y="5589240"/>
            <a:ext cx="7701660" cy="369332"/>
          </a:xfrm>
          <a:prstGeom prst="rect">
            <a:avLst/>
          </a:prstGeom>
          <a:noFill/>
        </p:spPr>
        <p:txBody>
          <a:bodyPr wrap="none" rtlCol="0">
            <a:spAutoFit/>
          </a:bodyPr>
          <a:lstStyle/>
          <a:p>
            <a:r>
              <a:rPr lang="nl-NL" b="1" dirty="0" smtClean="0"/>
              <a:t>APA-richtlijnen = internationale afspraken over manier van verwijzen.</a:t>
            </a:r>
            <a:endParaRPr lang="nl-NL" b="1" dirty="0"/>
          </a:p>
        </p:txBody>
      </p:sp>
    </p:spTree>
    <p:extLst>
      <p:ext uri="{BB962C8B-B14F-4D97-AF65-F5344CB8AC3E}">
        <p14:creationId xmlns:p14="http://schemas.microsoft.com/office/powerpoint/2010/main" val="1435234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nl-NL" sz="4000" b="1" dirty="0">
                <a:solidFill>
                  <a:srgbClr val="FF0000"/>
                </a:solidFill>
                <a:latin typeface="Calibri" panose="020F0502020204030204" pitchFamily="34" charset="0"/>
                <a:cs typeface="Calibri" panose="020F0502020204030204" pitchFamily="34" charset="0"/>
              </a:rPr>
              <a:t/>
            </a:r>
            <a:br>
              <a:rPr lang="nl-NL" sz="4000" b="1" dirty="0">
                <a:solidFill>
                  <a:srgbClr val="FF0000"/>
                </a:solidFill>
                <a:latin typeface="Calibri" panose="020F0502020204030204" pitchFamily="34" charset="0"/>
                <a:cs typeface="Calibri" panose="020F0502020204030204" pitchFamily="34" charset="0"/>
              </a:rPr>
            </a:br>
            <a:endParaRPr lang="nl-NL" sz="4000" b="1" dirty="0">
              <a:solidFill>
                <a:srgbClr val="FF0000"/>
              </a:solidFill>
              <a:latin typeface="Calibri" panose="020F0502020204030204" pitchFamily="34" charset="0"/>
              <a:cs typeface="Calibri" panose="020F0502020204030204" pitchFamily="34" charset="0"/>
            </a:endParaRPr>
          </a:p>
        </p:txBody>
      </p:sp>
      <p:sp>
        <p:nvSpPr>
          <p:cNvPr id="8" name="Ondertitel 7">
            <a:extLst>
              <a:ext uri="{FF2B5EF4-FFF2-40B4-BE49-F238E27FC236}">
                <a16:creationId xmlns="" xmlns:a16="http://schemas.microsoft.com/office/drawing/2014/main" id="{442CB161-EDE0-D15C-5E67-CAE7B928FED4}"/>
              </a:ext>
            </a:extLst>
          </p:cNvPr>
          <p:cNvSpPr>
            <a:spLocks noGrp="1"/>
          </p:cNvSpPr>
          <p:nvPr>
            <p:ph type="subTitle" idx="1"/>
          </p:nvPr>
        </p:nvSpPr>
        <p:spPr>
          <a:xfrm>
            <a:off x="256118" y="4941168"/>
            <a:ext cx="8640763" cy="1512168"/>
          </a:xfrm>
        </p:spPr>
        <p:txBody>
          <a:bodyPr>
            <a:noAutofit/>
          </a:bodyPr>
          <a:lstStyle/>
          <a:p>
            <a:r>
              <a:rPr lang="nl-NL" sz="2000" b="1" dirty="0" smtClean="0">
                <a:solidFill>
                  <a:srgbClr val="EE7D00"/>
                </a:solidFill>
              </a:rPr>
              <a:t>Verwijzing in de tekst </a:t>
            </a:r>
            <a:r>
              <a:rPr lang="nl-NL" sz="2000" b="1" dirty="0">
                <a:solidFill>
                  <a:srgbClr val="EE7D00"/>
                </a:solidFill>
              </a:rPr>
              <a:t>bij </a:t>
            </a:r>
            <a:r>
              <a:rPr lang="nl-NL" sz="2000" b="1" dirty="0" smtClean="0">
                <a:solidFill>
                  <a:srgbClr val="EE7D00"/>
                </a:solidFill>
              </a:rPr>
              <a:t>citeren:</a:t>
            </a:r>
            <a:r>
              <a:rPr lang="nl-NL" sz="2000" b="1" dirty="0" smtClean="0"/>
              <a:t> </a:t>
            </a:r>
          </a:p>
          <a:p>
            <a:r>
              <a:rPr lang="nl-NL" sz="2000" dirty="0" smtClean="0"/>
              <a:t>(</a:t>
            </a:r>
            <a:r>
              <a:rPr lang="nl-NL" sz="2000" dirty="0"/>
              <a:t>achternaam van de auteur(s), jaartal van publicatie, paginanummer(s))</a:t>
            </a:r>
          </a:p>
          <a:p>
            <a:endParaRPr lang="nl-NL" sz="2000" dirty="0"/>
          </a:p>
          <a:p>
            <a:r>
              <a:rPr lang="nl-NL" sz="2000" b="1" dirty="0" smtClean="0">
                <a:solidFill>
                  <a:srgbClr val="EE7D00"/>
                </a:solidFill>
              </a:rPr>
              <a:t>Verwijzing in de tekst </a:t>
            </a:r>
            <a:r>
              <a:rPr lang="nl-NL" sz="2000" b="1" dirty="0">
                <a:solidFill>
                  <a:srgbClr val="EE7D00"/>
                </a:solidFill>
              </a:rPr>
              <a:t>bij </a:t>
            </a:r>
            <a:r>
              <a:rPr lang="nl-NL" sz="2000" b="1" dirty="0" smtClean="0">
                <a:solidFill>
                  <a:srgbClr val="EE7D00"/>
                </a:solidFill>
              </a:rPr>
              <a:t>parafraseren: </a:t>
            </a:r>
          </a:p>
          <a:p>
            <a:r>
              <a:rPr lang="nl-NL" sz="2000" dirty="0" smtClean="0"/>
              <a:t>(achternaam </a:t>
            </a:r>
            <a:r>
              <a:rPr lang="nl-NL" sz="2000" dirty="0"/>
              <a:t>van de auteur(s), jaartal van publicatie)</a:t>
            </a:r>
          </a:p>
        </p:txBody>
      </p:sp>
      <p:pic>
        <p:nvPicPr>
          <p:cNvPr id="5" name="Tijdelijke aanduiding voor inhoud 4">
            <a:extLst>
              <a:ext uri="{FF2B5EF4-FFF2-40B4-BE49-F238E27FC236}">
                <a16:creationId xmlns="" xmlns:a16="http://schemas.microsoft.com/office/drawing/2014/main" id="{64083FFE-1E29-4B51-64DA-2BD8EDE8687A}"/>
              </a:ext>
            </a:extLst>
          </p:cNvPr>
          <p:cNvPicPr>
            <a:picLocks noGrp="1" noChangeAspect="1"/>
          </p:cNvPicPr>
          <p:nvPr>
            <p:ph idx="4294967295"/>
          </p:nvPr>
        </p:nvPicPr>
        <p:blipFill rotWithShape="1">
          <a:blip r:embed="rId3"/>
          <a:srcRect l="1201" t="7220" r="1456" b="4481"/>
          <a:stretch/>
        </p:blipFill>
        <p:spPr>
          <a:xfrm>
            <a:off x="272086" y="1124744"/>
            <a:ext cx="8166618" cy="3522558"/>
          </a:xfrm>
        </p:spPr>
      </p:pic>
    </p:spTree>
    <p:extLst>
      <p:ext uri="{BB962C8B-B14F-4D97-AF65-F5344CB8AC3E}">
        <p14:creationId xmlns:p14="http://schemas.microsoft.com/office/powerpoint/2010/main" val="521468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640960" cy="1399032"/>
          </a:xfrm>
        </p:spPr>
        <p:txBody>
          <a:bodyPr>
            <a:normAutofit/>
          </a:bodyPr>
          <a:lstStyle/>
          <a:p>
            <a:r>
              <a:rPr lang="nl-NL" sz="3600" b="1" dirty="0" smtClean="0">
                <a:solidFill>
                  <a:schemeClr val="accent1"/>
                </a:solidFill>
                <a:latin typeface="Arial" panose="020B0604020202020204" pitchFamily="34" charset="0"/>
                <a:cs typeface="Arial" panose="020B0604020202020204" pitchFamily="34" charset="0"/>
              </a:rPr>
              <a:t>Verwijzingen in de tekst</a:t>
            </a:r>
            <a:endParaRPr lang="nl-NL" sz="3600" b="1" dirty="0">
              <a:solidFill>
                <a:schemeClr val="accent1"/>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457200" y="1882808"/>
            <a:ext cx="8229600" cy="3634424"/>
          </a:xfrm>
        </p:spPr>
        <p:txBody>
          <a:bodyPr>
            <a:normAutofit/>
          </a:bodyPr>
          <a:lstStyle/>
          <a:p>
            <a:pPr marL="0" indent="0">
              <a:buNone/>
            </a:pPr>
            <a:r>
              <a:rPr lang="nl-NL" sz="2000" b="1" dirty="0" smtClean="0"/>
              <a:t>Voorbeelden citeren:</a:t>
            </a:r>
          </a:p>
          <a:p>
            <a:r>
              <a:rPr lang="nl-NL" sz="2000" dirty="0" smtClean="0"/>
              <a:t>De crisis van 2008 wordt beschreven als: “een ramp voor de middenklasse” (Hansen, 2018, p.12).</a:t>
            </a:r>
          </a:p>
          <a:p>
            <a:r>
              <a:rPr lang="nl-NL" sz="2000" dirty="0" smtClean="0"/>
              <a:t>Hansen (2018) beschrijft de crisis van 2008 als: “een ramp voor de middenklasse” (p. 12).</a:t>
            </a:r>
          </a:p>
          <a:p>
            <a:pPr marL="0" indent="0">
              <a:buNone/>
            </a:pPr>
            <a:endParaRPr lang="nl-NL" sz="2000" dirty="0" smtClean="0"/>
          </a:p>
          <a:p>
            <a:pPr marL="0" indent="0">
              <a:buNone/>
            </a:pPr>
            <a:endParaRPr lang="nl-NL" sz="2000" dirty="0"/>
          </a:p>
          <a:p>
            <a:pPr marL="0" indent="0">
              <a:buNone/>
            </a:pPr>
            <a:r>
              <a:rPr lang="nl-NL" sz="2000" b="1" dirty="0" smtClean="0"/>
              <a:t>Voorbeeld parafraseren:</a:t>
            </a:r>
          </a:p>
          <a:p>
            <a:r>
              <a:rPr lang="nl-NL" sz="2000" dirty="0" smtClean="0"/>
              <a:t>Uit onderzoek blijkt dat de crisis van 2008 vooral de middenklasse heeft getroffen (Hansen, 2018).</a:t>
            </a:r>
            <a:endParaRPr lang="nl-NL" sz="2000" dirty="0"/>
          </a:p>
        </p:txBody>
      </p:sp>
      <p:sp>
        <p:nvSpPr>
          <p:cNvPr id="4" name="Rechthoek 3"/>
          <p:cNvSpPr/>
          <p:nvPr/>
        </p:nvSpPr>
        <p:spPr>
          <a:xfrm>
            <a:off x="5516104" y="2263176"/>
            <a:ext cx="90000" cy="257152"/>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2381264" y="2529472"/>
            <a:ext cx="90000" cy="257152"/>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2376760" y="3153264"/>
            <a:ext cx="90000" cy="257152"/>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6228184" y="2896112"/>
            <a:ext cx="90000" cy="257152"/>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2445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640960" cy="1399032"/>
          </a:xfrm>
        </p:spPr>
        <p:txBody>
          <a:bodyPr>
            <a:normAutofit/>
          </a:bodyPr>
          <a:lstStyle/>
          <a:p>
            <a:r>
              <a:rPr lang="nl-NL" sz="3600" b="1" dirty="0" smtClean="0">
                <a:solidFill>
                  <a:schemeClr val="accent1"/>
                </a:solidFill>
                <a:latin typeface="Arial" panose="020B0604020202020204" pitchFamily="34" charset="0"/>
                <a:cs typeface="Arial" panose="020B0604020202020204" pitchFamily="34" charset="0"/>
              </a:rPr>
              <a:t>Verwijzingen in de literatuurlijst</a:t>
            </a:r>
            <a:endParaRPr lang="nl-NL" sz="3600" b="1" dirty="0">
              <a:solidFill>
                <a:schemeClr val="accent1"/>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457200" y="1882808"/>
            <a:ext cx="8229600" cy="3634424"/>
          </a:xfrm>
        </p:spPr>
        <p:txBody>
          <a:bodyPr>
            <a:normAutofit/>
          </a:bodyPr>
          <a:lstStyle/>
          <a:p>
            <a:pPr marL="0" indent="0" eaLnBrk="0" hangingPunct="0">
              <a:buNone/>
            </a:pPr>
            <a:r>
              <a:rPr lang="nl-NL" sz="2000" b="1" dirty="0" smtClean="0">
                <a:solidFill>
                  <a:srgbClr val="000000"/>
                </a:solidFill>
                <a:latin typeface="Arial" panose="020B0604020202020204" pitchFamily="34" charset="0"/>
                <a:cs typeface="Arial" panose="020B0604020202020204" pitchFamily="34" charset="0"/>
              </a:rPr>
              <a:t>De literatuurlijst:</a:t>
            </a:r>
          </a:p>
          <a:p>
            <a:pPr marL="0" indent="0" eaLnBrk="0" hangingPunct="0">
              <a:buNone/>
            </a:pPr>
            <a:endParaRPr lang="nl-NL" sz="200" b="1" dirty="0" smtClean="0">
              <a:solidFill>
                <a:srgbClr val="000000"/>
              </a:solidFill>
              <a:latin typeface="Arial" panose="020B0604020202020204" pitchFamily="34" charset="0"/>
              <a:cs typeface="Arial" panose="020B0604020202020204" pitchFamily="34" charset="0"/>
            </a:endParaRPr>
          </a:p>
          <a:p>
            <a:pPr marL="457200" indent="-457200" eaLnBrk="0" hangingPunct="0"/>
            <a:r>
              <a:rPr lang="nl-NL" sz="2000" dirty="0" smtClean="0">
                <a:solidFill>
                  <a:srgbClr val="000000"/>
                </a:solidFill>
                <a:latin typeface="Arial" panose="020B0604020202020204" pitchFamily="34" charset="0"/>
                <a:cs typeface="Arial" panose="020B0604020202020204" pitchFamily="34" charset="0"/>
              </a:rPr>
              <a:t>Is </a:t>
            </a:r>
            <a:r>
              <a:rPr lang="nl-NL" sz="2000" dirty="0">
                <a:solidFill>
                  <a:srgbClr val="000000"/>
                </a:solidFill>
                <a:latin typeface="Arial" panose="020B0604020202020204" pitchFamily="34" charset="0"/>
                <a:cs typeface="Arial" panose="020B0604020202020204" pitchFamily="34" charset="0"/>
              </a:rPr>
              <a:t>een apart hoofdstuk en komt na de hoofdtekst</a:t>
            </a:r>
            <a:r>
              <a:rPr lang="nl-NL" sz="2000" dirty="0" smtClean="0">
                <a:solidFill>
                  <a:srgbClr val="000000"/>
                </a:solidFill>
                <a:latin typeface="Arial" panose="020B0604020202020204" pitchFamily="34" charset="0"/>
                <a:cs typeface="Arial" panose="020B0604020202020204" pitchFamily="34" charset="0"/>
              </a:rPr>
              <a:t>.</a:t>
            </a:r>
          </a:p>
          <a:p>
            <a:pPr marL="457200" indent="-457200" eaLnBrk="0" hangingPunct="0"/>
            <a:endParaRPr lang="nl-NL" sz="200" dirty="0">
              <a:solidFill>
                <a:srgbClr val="000000"/>
              </a:solidFill>
              <a:latin typeface="Arial" panose="020B0604020202020204" pitchFamily="34" charset="0"/>
              <a:cs typeface="Arial" panose="020B0604020202020204" pitchFamily="34" charset="0"/>
            </a:endParaRPr>
          </a:p>
          <a:p>
            <a:pPr marL="457200" indent="-457200" eaLnBrk="0" hangingPunct="0"/>
            <a:r>
              <a:rPr lang="nl-NL" sz="2000" dirty="0" smtClean="0">
                <a:solidFill>
                  <a:srgbClr val="000000"/>
                </a:solidFill>
                <a:latin typeface="Arial" panose="020B0604020202020204" pitchFamily="34" charset="0"/>
                <a:cs typeface="Arial" panose="020B0604020202020204" pitchFamily="34" charset="0"/>
              </a:rPr>
              <a:t>Vermeldt </a:t>
            </a:r>
            <a:r>
              <a:rPr lang="nl-NL" sz="2000" dirty="0">
                <a:solidFill>
                  <a:srgbClr val="000000"/>
                </a:solidFill>
                <a:latin typeface="Arial" panose="020B0604020202020204" pitchFamily="34" charset="0"/>
                <a:cs typeface="Arial" panose="020B0604020202020204" pitchFamily="34" charset="0"/>
              </a:rPr>
              <a:t>alle gebruikte bronnen in alfabetische volgorde</a:t>
            </a:r>
            <a:r>
              <a:rPr lang="nl-NL" sz="2000" dirty="0" smtClean="0">
                <a:solidFill>
                  <a:srgbClr val="000000"/>
                </a:solidFill>
                <a:latin typeface="Arial" panose="020B0604020202020204" pitchFamily="34" charset="0"/>
                <a:cs typeface="Arial" panose="020B0604020202020204" pitchFamily="34" charset="0"/>
              </a:rPr>
              <a:t>.</a:t>
            </a:r>
          </a:p>
          <a:p>
            <a:pPr marL="457200" indent="-457200" eaLnBrk="0" hangingPunct="0"/>
            <a:endParaRPr lang="nl-NL" sz="200" dirty="0">
              <a:solidFill>
                <a:srgbClr val="000000"/>
              </a:solidFill>
              <a:latin typeface="Arial" panose="020B0604020202020204" pitchFamily="34" charset="0"/>
              <a:cs typeface="Arial" panose="020B0604020202020204" pitchFamily="34" charset="0"/>
            </a:endParaRPr>
          </a:p>
          <a:p>
            <a:pPr marL="457200" indent="-457200" eaLnBrk="0" hangingPunct="0"/>
            <a:r>
              <a:rPr lang="nl-NL" sz="2000" dirty="0" smtClean="0">
                <a:solidFill>
                  <a:srgbClr val="000000"/>
                </a:solidFill>
                <a:latin typeface="Arial" panose="020B0604020202020204" pitchFamily="34" charset="0"/>
                <a:cs typeface="Arial" panose="020B0604020202020204" pitchFamily="34" charset="0"/>
              </a:rPr>
              <a:t>Bij meerdere auteurs: de volgorde </a:t>
            </a:r>
            <a:r>
              <a:rPr lang="nl-NL" sz="2000" dirty="0">
                <a:solidFill>
                  <a:srgbClr val="000000"/>
                </a:solidFill>
                <a:latin typeface="Arial" panose="020B0604020202020204" pitchFamily="34" charset="0"/>
                <a:cs typeface="Arial" panose="020B0604020202020204" pitchFamily="34" charset="0"/>
              </a:rPr>
              <a:t>van de auteursnamen in een verwijzing is gelijk aan die in de </a:t>
            </a:r>
            <a:r>
              <a:rPr lang="nl-NL" sz="2000" dirty="0" smtClean="0">
                <a:solidFill>
                  <a:srgbClr val="000000"/>
                </a:solidFill>
                <a:latin typeface="Arial" panose="020B0604020202020204" pitchFamily="34" charset="0"/>
                <a:cs typeface="Arial" panose="020B0604020202020204" pitchFamily="34" charset="0"/>
              </a:rPr>
              <a:t>originele publicatie.</a:t>
            </a:r>
          </a:p>
          <a:p>
            <a:pPr marL="457200" indent="-457200" eaLnBrk="0" hangingPunct="0"/>
            <a:endParaRPr lang="nl-NL" sz="200" dirty="0">
              <a:solidFill>
                <a:srgbClr val="000000"/>
              </a:solidFill>
              <a:latin typeface="Arial" panose="020B0604020202020204" pitchFamily="34" charset="0"/>
              <a:cs typeface="Arial" panose="020B0604020202020204" pitchFamily="34" charset="0"/>
            </a:endParaRPr>
          </a:p>
          <a:p>
            <a:pPr marL="457200" indent="-457200" eaLnBrk="0" hangingPunct="0"/>
            <a:r>
              <a:rPr lang="nl-NL" sz="2000" dirty="0">
                <a:solidFill>
                  <a:srgbClr val="000000"/>
                </a:solidFill>
                <a:latin typeface="Arial" panose="020B0604020202020204" pitchFamily="34" charset="0"/>
                <a:cs typeface="Arial" panose="020B0604020202020204" pitchFamily="34" charset="0"/>
              </a:rPr>
              <a:t>Een tweede of latere druk vermeld je tussen haakjes na de titel. Oplagen niet vermelden</a:t>
            </a:r>
            <a:r>
              <a:rPr lang="nl-NL" sz="2000" dirty="0" smtClean="0">
                <a:solidFill>
                  <a:srgbClr val="000000"/>
                </a:solidFill>
                <a:latin typeface="Arial" panose="020B0604020202020204" pitchFamily="34" charset="0"/>
                <a:cs typeface="Arial" panose="020B0604020202020204" pitchFamily="34" charset="0"/>
              </a:rPr>
              <a:t>. Zie hiervoor ook ‘het blauwe boekje’.</a:t>
            </a:r>
            <a:endParaRPr lang="nl-NL" sz="2000" dirty="0">
              <a:latin typeface="Arial" panose="020B0604020202020204" pitchFamily="34" charset="0"/>
              <a:cs typeface="Arial" panose="020B0604020202020204" pitchFamily="34" charset="0"/>
            </a:endParaRPr>
          </a:p>
        </p:txBody>
      </p:sp>
      <p:pic>
        <p:nvPicPr>
          <p:cNvPr id="5" name="Afbeelding 4"/>
          <p:cNvPicPr>
            <a:picLocks noChangeAspect="1"/>
          </p:cNvPicPr>
          <p:nvPr/>
        </p:nvPicPr>
        <p:blipFill>
          <a:blip r:embed="rId3"/>
          <a:stretch>
            <a:fillRect/>
          </a:stretch>
        </p:blipFill>
        <p:spPr>
          <a:xfrm>
            <a:off x="1547664" y="4725144"/>
            <a:ext cx="5735563" cy="1954774"/>
          </a:xfrm>
          <a:prstGeom prst="rect">
            <a:avLst/>
          </a:prstGeom>
        </p:spPr>
      </p:pic>
    </p:spTree>
    <p:extLst>
      <p:ext uri="{BB962C8B-B14F-4D97-AF65-F5344CB8AC3E}">
        <p14:creationId xmlns:p14="http://schemas.microsoft.com/office/powerpoint/2010/main" val="3591799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279931" y="1700808"/>
            <a:ext cx="7560840" cy="5010676"/>
          </a:xfrm>
          <a:prstGeom prst="rect">
            <a:avLst/>
          </a:prstGeom>
        </p:spPr>
      </p:pic>
      <p:sp>
        <p:nvSpPr>
          <p:cNvPr id="5" name="Tijdelijke aanduiding voor inhoud 2"/>
          <p:cNvSpPr txBox="1">
            <a:spLocks/>
          </p:cNvSpPr>
          <p:nvPr/>
        </p:nvSpPr>
        <p:spPr>
          <a:xfrm>
            <a:off x="251520" y="1124744"/>
            <a:ext cx="8229600" cy="3634424"/>
          </a:xfrm>
          <a:prstGeom prst="rect">
            <a:avLst/>
          </a:prstGeom>
        </p:spPr>
        <p:txBody>
          <a:bodyPr vert="horz" lIns="91440" tIns="45720" rIns="91440" bIns="45720" rtlCol="0">
            <a:normAutofit/>
          </a:bodyPr>
          <a:lstStyle>
            <a:lvl1pPr marL="271463" indent="-271463" algn="l" defTabSz="685800" rtl="0" eaLnBrk="1" latinLnBrk="0" hangingPunct="1">
              <a:lnSpc>
                <a:spcPct val="90000"/>
              </a:lnSpc>
              <a:spcBef>
                <a:spcPts val="450"/>
              </a:spcBef>
              <a:buFont typeface="Arial" panose="020B0604020202020204" pitchFamily="34" charset="0"/>
              <a:buChar char="•"/>
              <a:defRPr sz="3750" kern="1200">
                <a:solidFill>
                  <a:schemeClr val="tx1"/>
                </a:solidFill>
                <a:latin typeface="+mn-lt"/>
                <a:ea typeface="+mn-ea"/>
                <a:cs typeface="+mn-cs"/>
              </a:defRPr>
            </a:lvl1pPr>
            <a:lvl2pPr marL="514350" indent="-242888" algn="l" defTabSz="685800" rtl="0" eaLnBrk="1" latinLnBrk="0" hangingPunct="1">
              <a:lnSpc>
                <a:spcPct val="90000"/>
              </a:lnSpc>
              <a:spcBef>
                <a:spcPts val="225"/>
              </a:spcBef>
              <a:buFont typeface="Arial" panose="020B0604020202020204" pitchFamily="34" charset="0"/>
              <a:buChar char="-"/>
              <a:defRPr sz="3000" kern="1200">
                <a:solidFill>
                  <a:schemeClr val="tx1"/>
                </a:solidFill>
                <a:latin typeface="+mn-lt"/>
                <a:ea typeface="+mn-ea"/>
                <a:cs typeface="+mn-cs"/>
              </a:defRPr>
            </a:lvl2pPr>
            <a:lvl3pPr marL="742950" indent="-207169" algn="l" defTabSz="685800" rtl="0" eaLnBrk="1" latinLnBrk="0" hangingPunct="1">
              <a:lnSpc>
                <a:spcPct val="90000"/>
              </a:lnSpc>
              <a:spcBef>
                <a:spcPts val="150"/>
              </a:spcBef>
              <a:buFont typeface="Arial" panose="020B0604020202020204" pitchFamily="34" charset="0"/>
              <a:buChar char="•"/>
              <a:defRPr sz="2250" kern="1200">
                <a:solidFill>
                  <a:schemeClr val="tx1"/>
                </a:solidFill>
                <a:latin typeface="+mn-lt"/>
                <a:ea typeface="+mn-ea"/>
                <a:cs typeface="+mn-cs"/>
              </a:defRPr>
            </a:lvl3pPr>
            <a:lvl4pPr marL="871538" indent="-128588" algn="l" defTabSz="685800" rtl="0" eaLnBrk="1" latinLnBrk="0" hangingPunct="1">
              <a:lnSpc>
                <a:spcPct val="90000"/>
              </a:lnSpc>
              <a:spcBef>
                <a:spcPts val="75"/>
              </a:spcBef>
              <a:buFont typeface="Arial" panose="020B0604020202020204" pitchFamily="34" charset="0"/>
              <a:buChar char="-"/>
              <a:defRPr sz="1500" kern="1200">
                <a:solidFill>
                  <a:schemeClr val="tx1"/>
                </a:solidFill>
                <a:latin typeface="+mn-lt"/>
                <a:ea typeface="+mn-ea"/>
                <a:cs typeface="+mn-cs"/>
              </a:defRPr>
            </a:lvl4pPr>
            <a:lvl5pPr marL="1007269" indent="-135731" algn="l" defTabSz="685800" rtl="0" eaLnBrk="1" latinLnBrk="0" hangingPunct="1">
              <a:lnSpc>
                <a:spcPct val="90000"/>
              </a:lnSpc>
              <a:spcBef>
                <a:spcPts val="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2000" b="1" dirty="0" smtClean="0"/>
              <a:t>Voorbeeld literatuurlijst in APA-stijl</a:t>
            </a:r>
            <a:endParaRPr lang="nl-NL" sz="2000" dirty="0"/>
          </a:p>
        </p:txBody>
      </p:sp>
    </p:spTree>
    <p:extLst>
      <p:ext uri="{BB962C8B-B14F-4D97-AF65-F5344CB8AC3E}">
        <p14:creationId xmlns:p14="http://schemas.microsoft.com/office/powerpoint/2010/main" val="2982484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640960" cy="1399032"/>
          </a:xfrm>
        </p:spPr>
        <p:txBody>
          <a:bodyPr>
            <a:normAutofit/>
          </a:bodyPr>
          <a:lstStyle/>
          <a:p>
            <a:r>
              <a:rPr lang="nl-NL" sz="3600" b="1" dirty="0" smtClean="0">
                <a:solidFill>
                  <a:schemeClr val="accent1"/>
                </a:solidFill>
                <a:latin typeface="Arial" panose="020B0604020202020204" pitchFamily="34" charset="0"/>
                <a:cs typeface="Arial" panose="020B0604020202020204" pitchFamily="34" charset="0"/>
              </a:rPr>
              <a:t>Bronnen APA-stijl verwerken</a:t>
            </a:r>
            <a:endParaRPr lang="nl-NL" sz="3600" b="1" dirty="0">
              <a:solidFill>
                <a:schemeClr val="accent1"/>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457200" y="1882808"/>
            <a:ext cx="8229600" cy="4354504"/>
          </a:xfrm>
        </p:spPr>
        <p:txBody>
          <a:bodyPr>
            <a:normAutofit/>
          </a:bodyPr>
          <a:lstStyle/>
          <a:p>
            <a:pPr marL="0" indent="0" eaLnBrk="0" hangingPunct="0">
              <a:buNone/>
            </a:pPr>
            <a:r>
              <a:rPr lang="nl-NL" sz="2000" dirty="0" smtClean="0">
                <a:latin typeface="Arial" panose="020B0604020202020204" pitchFamily="34" charset="0"/>
                <a:cs typeface="Arial" panose="020B0604020202020204" pitchFamily="34" charset="0"/>
              </a:rPr>
              <a:t>Manier van verwijzen hangt af van het soort bron:</a:t>
            </a:r>
          </a:p>
          <a:p>
            <a:pPr eaLnBrk="0" hangingPunct="0"/>
            <a:r>
              <a:rPr lang="nl-NL" sz="2000" dirty="0" smtClean="0">
                <a:latin typeface="Arial" panose="020B0604020202020204" pitchFamily="34" charset="0"/>
                <a:cs typeface="Arial" panose="020B0604020202020204" pitchFamily="34" charset="0"/>
              </a:rPr>
              <a:t>Boek</a:t>
            </a:r>
          </a:p>
          <a:p>
            <a:pPr eaLnBrk="0" hangingPunct="0"/>
            <a:r>
              <a:rPr lang="nl-NL" sz="2000" dirty="0" smtClean="0">
                <a:latin typeface="Arial" panose="020B0604020202020204" pitchFamily="34" charset="0"/>
                <a:cs typeface="Arial" panose="020B0604020202020204" pitchFamily="34" charset="0"/>
              </a:rPr>
              <a:t>Wetenschappelijk artikel</a:t>
            </a:r>
          </a:p>
          <a:p>
            <a:pPr eaLnBrk="0" hangingPunct="0"/>
            <a:r>
              <a:rPr lang="nl-NL" sz="2000" dirty="0" smtClean="0">
                <a:latin typeface="Arial" panose="020B0604020202020204" pitchFamily="34" charset="0"/>
                <a:cs typeface="Arial" panose="020B0604020202020204" pitchFamily="34" charset="0"/>
              </a:rPr>
              <a:t>Website</a:t>
            </a:r>
          </a:p>
          <a:p>
            <a:pPr eaLnBrk="0" hangingPunct="0"/>
            <a:r>
              <a:rPr lang="nl-NL" sz="2000" dirty="0" smtClean="0">
                <a:latin typeface="Arial" panose="020B0604020202020204" pitchFamily="34" charset="0"/>
                <a:cs typeface="Arial" panose="020B0604020202020204" pitchFamily="34" charset="0"/>
              </a:rPr>
              <a:t>Blog</a:t>
            </a:r>
          </a:p>
          <a:p>
            <a:pPr eaLnBrk="0" hangingPunct="0"/>
            <a:r>
              <a:rPr lang="nl-NL" sz="2000" dirty="0" smtClean="0">
                <a:latin typeface="Arial" panose="020B0604020202020204" pitchFamily="34" charset="0"/>
                <a:cs typeface="Arial" panose="020B0604020202020204" pitchFamily="34" charset="0"/>
              </a:rPr>
              <a:t>YouTube-video</a:t>
            </a:r>
          </a:p>
          <a:p>
            <a:pPr eaLnBrk="0" hangingPunct="0"/>
            <a:endParaRPr lang="nl-NL" sz="2000" dirty="0" smtClean="0">
              <a:latin typeface="Arial" panose="020B0604020202020204" pitchFamily="34" charset="0"/>
              <a:cs typeface="Arial" panose="020B0604020202020204" pitchFamily="34" charset="0"/>
            </a:endParaRPr>
          </a:p>
          <a:p>
            <a:pPr eaLnBrk="0" hangingPunct="0"/>
            <a:endParaRPr lang="nl-NL" sz="2000" dirty="0">
              <a:latin typeface="Arial" panose="020B0604020202020204" pitchFamily="34" charset="0"/>
              <a:cs typeface="Arial" panose="020B0604020202020204" pitchFamily="34" charset="0"/>
            </a:endParaRPr>
          </a:p>
          <a:p>
            <a:pPr marL="0" indent="0" eaLnBrk="0" hangingPunct="0">
              <a:buNone/>
            </a:pPr>
            <a:r>
              <a:rPr lang="nl-NL" sz="2000" dirty="0" smtClean="0">
                <a:latin typeface="Arial" panose="020B0604020202020204" pitchFamily="34" charset="0"/>
                <a:cs typeface="Arial" panose="020B0604020202020204" pitchFamily="34" charset="0"/>
              </a:rPr>
              <a:t>Stappenplannen en voorbeelden staan in </a:t>
            </a:r>
            <a:r>
              <a:rPr lang="nl-NL" sz="2000" dirty="0" smtClean="0">
                <a:latin typeface="Arial" panose="020B0604020202020204" pitchFamily="34" charset="0"/>
                <a:cs typeface="Arial" panose="020B0604020202020204" pitchFamily="34" charset="0"/>
                <a:hlinkClick r:id="rId3"/>
              </a:rPr>
              <a:t>‘het blauwe boekje’ </a:t>
            </a:r>
            <a:r>
              <a:rPr lang="nl-NL" sz="2000" dirty="0" smtClean="0">
                <a:latin typeface="Arial" panose="020B0604020202020204" pitchFamily="34" charset="0"/>
                <a:cs typeface="Arial" panose="020B0604020202020204" pitchFamily="34" charset="0"/>
              </a:rPr>
              <a:t>op Communicatie TBL.</a:t>
            </a:r>
          </a:p>
          <a:p>
            <a:pPr marL="0" indent="0" eaLnBrk="0" hangingPunct="0">
              <a:buNone/>
            </a:pPr>
            <a:endParaRPr lang="nl-NL" sz="2000" dirty="0">
              <a:latin typeface="Arial" panose="020B0604020202020204" pitchFamily="34" charset="0"/>
              <a:cs typeface="Arial" panose="020B0604020202020204" pitchFamily="34" charset="0"/>
            </a:endParaRPr>
          </a:p>
          <a:p>
            <a:pPr marL="0" indent="0" eaLnBrk="0" hangingPunct="0">
              <a:buNone/>
            </a:pPr>
            <a:r>
              <a:rPr lang="nl-NL" sz="2000" dirty="0" smtClean="0">
                <a:latin typeface="Arial" panose="020B0604020202020204" pitchFamily="34" charset="0"/>
                <a:cs typeface="Arial" panose="020B0604020202020204" pitchFamily="34" charset="0"/>
              </a:rPr>
              <a:t>Of: gebruik een APA-generator!</a:t>
            </a:r>
          </a:p>
          <a:p>
            <a:pPr marL="0" indent="0" eaLnBrk="0" hangingPunct="0">
              <a:buNone/>
            </a:pPr>
            <a:endParaRPr lang="nl-NL" sz="2000" dirty="0">
              <a:latin typeface="Arial" panose="020B0604020202020204" pitchFamily="34" charset="0"/>
              <a:cs typeface="Arial" panose="020B0604020202020204" pitchFamily="34" charset="0"/>
            </a:endParaRPr>
          </a:p>
          <a:p>
            <a:pPr marL="0" indent="0" eaLnBrk="0" hangingPunct="0">
              <a:buNone/>
            </a:pPr>
            <a:endParaRPr lang="nl-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089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a TBL">
  <a:themeElements>
    <a:clrScheme name="Het Hooghuis - Titus Brandsma">
      <a:dk1>
        <a:sysClr val="windowText" lastClr="000000"/>
      </a:dk1>
      <a:lt1>
        <a:sysClr val="window" lastClr="FFFFFF"/>
      </a:lt1>
      <a:dk2>
        <a:srgbClr val="44546A"/>
      </a:dk2>
      <a:lt2>
        <a:srgbClr val="E7E6E6"/>
      </a:lt2>
      <a:accent1>
        <a:srgbClr val="EE7D00"/>
      </a:accent1>
      <a:accent2>
        <a:srgbClr val="CC171A"/>
      </a:accent2>
      <a:accent3>
        <a:srgbClr val="3DA436"/>
      </a:accent3>
      <a:accent4>
        <a:srgbClr val="008BD2"/>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TBL" id="{F1F6BD7E-25FD-4C49-82A4-11D4C1736A9A}" vid="{F4ECD0B4-73BD-480E-85AE-E46E3CC19F56}"/>
    </a:ext>
  </a:extLst>
</a:theme>
</file>

<file path=ppt/theme/theme2.xml><?xml version="1.0" encoding="utf-8"?>
<a:theme xmlns:a="http://schemas.openxmlformats.org/drawingml/2006/main" name="Titus wit">
  <a:themeElements>
    <a:clrScheme name="Het Hooghuis - Titus Brandsma">
      <a:dk1>
        <a:sysClr val="windowText" lastClr="000000"/>
      </a:dk1>
      <a:lt1>
        <a:sysClr val="window" lastClr="FFFFFF"/>
      </a:lt1>
      <a:dk2>
        <a:srgbClr val="44546A"/>
      </a:dk2>
      <a:lt2>
        <a:srgbClr val="E7E6E6"/>
      </a:lt2>
      <a:accent1>
        <a:srgbClr val="EE7D00"/>
      </a:accent1>
      <a:accent2>
        <a:srgbClr val="CC171A"/>
      </a:accent2>
      <a:accent3>
        <a:srgbClr val="3DA436"/>
      </a:accent3>
      <a:accent4>
        <a:srgbClr val="008BD2"/>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tus Brandsma.potx" id="{67A61CBB-A07D-493D-ADEE-C19AA544118A}" vid="{586C9C6F-95A1-4C56-9A4B-E99B0B9A1B53}"/>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acd2394-3904-4bc8-8e3a-fab10189269e" xsi:nil="true"/>
    <lcf76f155ced4ddcb4097134ff3c332f xmlns="122ae0bc-6a1a-4862-9ce1-5eba5e7c176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822E3193568242B7411631CCBEEF5D" ma:contentTypeVersion="13" ma:contentTypeDescription="Een nieuw document maken." ma:contentTypeScope="" ma:versionID="493155134fa5e6d363e6be9f7982330f">
  <xsd:schema xmlns:xsd="http://www.w3.org/2001/XMLSchema" xmlns:xs="http://www.w3.org/2001/XMLSchema" xmlns:p="http://schemas.microsoft.com/office/2006/metadata/properties" xmlns:ns2="122ae0bc-6a1a-4862-9ce1-5eba5e7c1760" xmlns:ns3="0acd2394-3904-4bc8-8e3a-fab10189269e" targetNamespace="http://schemas.microsoft.com/office/2006/metadata/properties" ma:root="true" ma:fieldsID="43bcf4b9ae9a0cd24bbf81497fc10f21" ns2:_="" ns3:_="">
    <xsd:import namespace="122ae0bc-6a1a-4862-9ce1-5eba5e7c1760"/>
    <xsd:import namespace="0acd2394-3904-4bc8-8e3a-fab1018926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ae0bc-6a1a-4862-9ce1-5eba5e7c17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1bbe85b-3fab-419a-a9b6-de03db0cb14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cd2394-3904-4bc8-8e3a-fab1018926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767b80c-54da-4350-8ff8-e7a8efa9b9d5}" ma:internalName="TaxCatchAll" ma:showField="CatchAllData" ma:web="0acd2394-3904-4bc8-8e3a-fab10189269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320288-8480-43CB-AE80-E05F44A3BF24}">
  <ds:schemaRefs>
    <ds:schemaRef ds:uri="http://schemas.microsoft.com/sharepoint/v3/contenttype/forms"/>
  </ds:schemaRefs>
</ds:datastoreItem>
</file>

<file path=customXml/itemProps2.xml><?xml version="1.0" encoding="utf-8"?>
<ds:datastoreItem xmlns:ds="http://schemas.openxmlformats.org/officeDocument/2006/customXml" ds:itemID="{49A0FF30-4D6F-4BB1-A5DA-EEB55803046F}">
  <ds:schemaRefs>
    <ds:schemaRef ds:uri="122ae0bc-6a1a-4862-9ce1-5eba5e7c1760"/>
    <ds:schemaRef ds:uri="http://schemas.microsoft.com/office/2006/metadata/properties"/>
    <ds:schemaRef ds:uri="http://purl.org/dc/dcmitype/"/>
    <ds:schemaRef ds:uri="http://schemas.openxmlformats.org/package/2006/metadata/core-properties"/>
    <ds:schemaRef ds:uri="http://purl.org/dc/elements/1.1/"/>
    <ds:schemaRef ds:uri="0acd2394-3904-4bc8-8e3a-fab10189269e"/>
    <ds:schemaRef ds:uri="http://www.w3.org/XML/1998/namespace"/>
    <ds:schemaRef ds:uri="http://purl.org/dc/terms/"/>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188B4D49-0F7B-40B2-99D8-890093E841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ae0bc-6a1a-4862-9ce1-5eba5e7c1760"/>
    <ds:schemaRef ds:uri="0acd2394-3904-4bc8-8e3a-fab1018926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 TBL</Template>
  <TotalTime>1158</TotalTime>
  <Words>1528</Words>
  <Application>Microsoft Office PowerPoint</Application>
  <PresentationFormat>Diavoorstelling (4:3)</PresentationFormat>
  <Paragraphs>160</Paragraphs>
  <Slides>19</Slides>
  <Notes>15</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19</vt:i4>
      </vt:variant>
    </vt:vector>
  </HeadingPairs>
  <TitlesOfParts>
    <vt:vector size="24" baseType="lpstr">
      <vt:lpstr>Arial</vt:lpstr>
      <vt:lpstr>Calibri</vt:lpstr>
      <vt:lpstr>Wingdings</vt:lpstr>
      <vt:lpstr>Thema TBL</vt:lpstr>
      <vt:lpstr>Titus wit</vt:lpstr>
      <vt:lpstr>Profielwerkstuk en bronvermelding </vt:lpstr>
      <vt:lpstr>Doel van bronvermelding</vt:lpstr>
      <vt:lpstr>(1) Plagiaat voorkomen  </vt:lpstr>
      <vt:lpstr>(2) Vindbaarheid gebruikte informatie</vt:lpstr>
      <vt:lpstr> </vt:lpstr>
      <vt:lpstr>Verwijzingen in de tekst</vt:lpstr>
      <vt:lpstr>Verwijzingen in de literatuurlijst</vt:lpstr>
      <vt:lpstr>PowerPoint-presentatie</vt:lpstr>
      <vt:lpstr>Bronnen APA-stijl verwerken</vt:lpstr>
      <vt:lpstr>Bronnen APA-stijl verwerken</vt:lpstr>
      <vt:lpstr>PowerPoint-presentatie</vt:lpstr>
      <vt:lpstr>(3) Controleerbaarheid</vt:lpstr>
      <vt:lpstr>(3) Controleerbaarheid</vt:lpstr>
      <vt:lpstr>AI slim gebruiken</vt:lpstr>
      <vt:lpstr>PerplexityAI</vt:lpstr>
      <vt:lpstr>Elicit</vt:lpstr>
      <vt:lpstr>Research Rabbit</vt:lpstr>
      <vt:lpstr>Afsluiting: test jezelf  Opdracht: zet onderstaande bron in APA-stijl voor de literatuurlijst.</vt:lpstr>
      <vt:lpstr>Aan de slag </vt:lpstr>
    </vt:vector>
  </TitlesOfParts>
  <Company>Het hooghuis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Examenvoorlichting vwo</dc:title>
  <dc:creator>Bianca Coenen-de Kort</dc:creator>
  <cp:lastModifiedBy>Asus</cp:lastModifiedBy>
  <cp:revision>110</cp:revision>
  <cp:lastPrinted>2021-04-22T14:17:32Z</cp:lastPrinted>
  <dcterms:created xsi:type="dcterms:W3CDTF">2014-05-07T08:02:58Z</dcterms:created>
  <dcterms:modified xsi:type="dcterms:W3CDTF">2024-06-24T08:23:15Z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0x01010002822E3193568242B7411631CCBEEF5D</vt:lpwstr>
  </property>
</Properties>
</file>