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handoutMasterIdLst>
    <p:handoutMasterId r:id="rId28"/>
  </p:handoutMasterIdLst>
  <p:sldIdLst>
    <p:sldId id="256" r:id="rId6"/>
    <p:sldId id="282" r:id="rId7"/>
    <p:sldId id="267" r:id="rId8"/>
    <p:sldId id="270" r:id="rId9"/>
    <p:sldId id="257" r:id="rId10"/>
    <p:sldId id="269" r:id="rId11"/>
    <p:sldId id="272" r:id="rId12"/>
    <p:sldId id="271" r:id="rId13"/>
    <p:sldId id="273" r:id="rId14"/>
    <p:sldId id="274" r:id="rId15"/>
    <p:sldId id="275" r:id="rId16"/>
    <p:sldId id="285" r:id="rId17"/>
    <p:sldId id="286" r:id="rId18"/>
    <p:sldId id="287" r:id="rId19"/>
    <p:sldId id="288" r:id="rId20"/>
    <p:sldId id="276" r:id="rId21"/>
    <p:sldId id="278" r:id="rId22"/>
    <p:sldId id="279" r:id="rId23"/>
    <p:sldId id="280" r:id="rId24"/>
    <p:sldId id="281" r:id="rId25"/>
    <p:sldId id="284" r:id="rId26"/>
    <p:sldId id="263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08425-20DF-0643-BD3B-CF24A68758A6}" v="1" dt="2022-09-19T13:30:51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94"/>
  </p:normalViewPr>
  <p:slideViewPr>
    <p:cSldViewPr snapToGrid="0" showGuides="1">
      <p:cViewPr varScale="1">
        <p:scale>
          <a:sx n="65" d="100"/>
          <a:sy n="65" d="100"/>
        </p:scale>
        <p:origin x="8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217780-C231-4CB8-9349-9172B6A84B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31" y="184620"/>
            <a:ext cx="6299996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7A081F-021E-4F23-9A05-9B33D0F164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4" y="182342"/>
            <a:ext cx="6299996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9D287B-29CC-41FA-9DC8-88C76450A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01" y="177288"/>
            <a:ext cx="6299996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3BE0D3-908A-42A7-BEC3-E91FE6167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29" y="184620"/>
            <a:ext cx="6300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50DFDBA-992A-412B-830A-27D404D670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2" y="182342"/>
            <a:ext cx="6300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3D67C8-F1C9-420E-AD54-55705456C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99" y="177288"/>
            <a:ext cx="6300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0" r:id="rId5"/>
    <p:sldLayoutId id="2147483662" r:id="rId6"/>
    <p:sldLayoutId id="2147483661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28-8-2024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71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B7582-43F6-4E37-BB4C-F8A348AA9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Het leren van taal: vertalen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2BBCF-FB22-4684-8886-30B04AFF0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Arjen-Toine Ulijn – Docent Klassieke Talen</a:t>
            </a:r>
          </a:p>
        </p:txBody>
      </p:sp>
    </p:spTree>
    <p:extLst>
      <p:ext uri="{BB962C8B-B14F-4D97-AF65-F5344CB8AC3E}">
        <p14:creationId xmlns:p14="http://schemas.microsoft.com/office/powerpoint/2010/main" val="292861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Aqu</a:t>
            </a:r>
            <a:r>
              <a:rPr lang="nl-NL" sz="3200" dirty="0" err="1">
                <a:solidFill>
                  <a:schemeClr val="accent4"/>
                </a:solidFill>
              </a:rPr>
              <a:t>am</a:t>
            </a:r>
            <a:r>
              <a:rPr lang="nl-NL" sz="3200" dirty="0"/>
              <a:t> </a:t>
            </a:r>
            <a:r>
              <a:rPr lang="nl-NL" sz="3200" dirty="0" err="1"/>
              <a:t>puell</a:t>
            </a:r>
            <a:r>
              <a:rPr lang="nl-NL" sz="3200" dirty="0" err="1">
                <a:solidFill>
                  <a:schemeClr val="accent1"/>
                </a:solidFill>
              </a:rPr>
              <a:t>a</a:t>
            </a:r>
            <a:r>
              <a:rPr lang="nl-NL" sz="3200" dirty="0"/>
              <a:t> </a:t>
            </a:r>
            <a:r>
              <a:rPr lang="nl-NL" sz="3200" dirty="0" err="1"/>
              <a:t>bibit</a:t>
            </a:r>
            <a:r>
              <a:rPr lang="nl-N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51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638754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chemeClr val="accent4"/>
                </a:solidFill>
              </a:rPr>
              <a:t>Aquam</a:t>
            </a:r>
            <a:r>
              <a:rPr lang="nl-NL" sz="3200" dirty="0">
                <a:solidFill>
                  <a:schemeClr val="accent4"/>
                </a:solidFill>
              </a:rPr>
              <a:t>	</a:t>
            </a:r>
            <a:r>
              <a:rPr lang="nl-NL" sz="3200" dirty="0"/>
              <a:t>		</a:t>
            </a:r>
            <a:r>
              <a:rPr lang="nl-NL" sz="3200" dirty="0" err="1">
                <a:solidFill>
                  <a:schemeClr val="accent1"/>
                </a:solidFill>
              </a:rPr>
              <a:t>puella</a:t>
            </a:r>
            <a:r>
              <a:rPr lang="nl-NL" sz="3200" dirty="0">
                <a:solidFill>
                  <a:schemeClr val="accent4"/>
                </a:solidFill>
              </a:rPr>
              <a:t> 	</a:t>
            </a:r>
            <a:r>
              <a:rPr lang="nl-NL" sz="3200" dirty="0"/>
              <a:t>		</a:t>
            </a:r>
            <a:r>
              <a:rPr lang="nl-NL" sz="3200" dirty="0" err="1">
                <a:solidFill>
                  <a:schemeClr val="accent6"/>
                </a:solidFill>
              </a:rPr>
              <a:t>bibit</a:t>
            </a:r>
            <a:r>
              <a:rPr lang="nl-NL" sz="3200" dirty="0"/>
              <a:t>.</a:t>
            </a:r>
          </a:p>
          <a:p>
            <a:r>
              <a:rPr lang="nl-NL" sz="3200" dirty="0"/>
              <a:t>accusativus		nominativus 	</a:t>
            </a:r>
          </a:p>
          <a:p>
            <a:r>
              <a:rPr lang="nl-NL" sz="3200" dirty="0"/>
              <a:t>lijdend voorwerp	onderwerp		pv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accent1"/>
                </a:solidFill>
              </a:rPr>
              <a:t>Het meisje </a:t>
            </a:r>
            <a:r>
              <a:rPr lang="nl-NL" sz="3200" dirty="0">
                <a:solidFill>
                  <a:schemeClr val="accent6"/>
                </a:solidFill>
              </a:rPr>
              <a:t>drinkt</a:t>
            </a:r>
            <a:r>
              <a:rPr lang="nl-NL" sz="3200" dirty="0"/>
              <a:t> </a:t>
            </a:r>
            <a:r>
              <a:rPr lang="nl-NL" sz="3200" dirty="0">
                <a:solidFill>
                  <a:schemeClr val="accent4"/>
                </a:solidFill>
              </a:rPr>
              <a:t>het water</a:t>
            </a:r>
            <a:r>
              <a:rPr lang="nl-NL" sz="3200" dirty="0"/>
              <a:t>.</a:t>
            </a:r>
          </a:p>
        </p:txBody>
      </p:sp>
      <p:pic>
        <p:nvPicPr>
          <p:cNvPr id="1026" name="Picture 2" descr="Girl Drinks Water at Drinking Fountain - Vector Image">
            <a:extLst>
              <a:ext uri="{FF2B5EF4-FFF2-40B4-BE49-F238E27FC236}">
                <a16:creationId xmlns:a16="http://schemas.microsoft.com/office/drawing/2014/main" id="{FEDA5151-5F8A-4C4A-8CD6-3216B0B3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124" y="460094"/>
            <a:ext cx="1945876" cy="287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5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066925"/>
          </a:xfrm>
        </p:spPr>
        <p:txBody>
          <a:bodyPr>
            <a:normAutofit fontScale="92500" lnSpcReduction="20000"/>
          </a:bodyPr>
          <a:lstStyle/>
          <a:p>
            <a:r>
              <a:rPr lang="nl-NL" sz="3200" dirty="0" err="1"/>
              <a:t>puellam</a:t>
            </a:r>
            <a:r>
              <a:rPr lang="nl-NL" sz="3200" dirty="0"/>
              <a:t> </a:t>
            </a:r>
            <a:r>
              <a:rPr lang="nl-NL" sz="3200" dirty="0" err="1"/>
              <a:t>femina</a:t>
            </a:r>
            <a:r>
              <a:rPr lang="nl-NL" sz="3200" dirty="0"/>
              <a:t> </a:t>
            </a:r>
            <a:r>
              <a:rPr lang="nl-NL" sz="3200" dirty="0" err="1"/>
              <a:t>vocat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 err="1"/>
              <a:t>puella</a:t>
            </a:r>
            <a:r>
              <a:rPr lang="nl-NL" sz="3200" dirty="0"/>
              <a:t> = meisje</a:t>
            </a:r>
          </a:p>
          <a:p>
            <a:r>
              <a:rPr lang="nl-NL" sz="3200" dirty="0" err="1"/>
              <a:t>femina</a:t>
            </a:r>
            <a:r>
              <a:rPr lang="nl-NL" sz="3200" dirty="0"/>
              <a:t> = vrouw</a:t>
            </a:r>
          </a:p>
          <a:p>
            <a:r>
              <a:rPr lang="nl-NL" sz="3200" dirty="0" err="1"/>
              <a:t>vocat</a:t>
            </a:r>
            <a:r>
              <a:rPr lang="nl-NL" sz="3200" dirty="0"/>
              <a:t> = hij/zij/het roept</a:t>
            </a:r>
          </a:p>
        </p:txBody>
      </p:sp>
    </p:spTree>
    <p:extLst>
      <p:ext uri="{BB962C8B-B14F-4D97-AF65-F5344CB8AC3E}">
        <p14:creationId xmlns:p14="http://schemas.microsoft.com/office/powerpoint/2010/main" val="76178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066925"/>
          </a:xfrm>
        </p:spPr>
        <p:txBody>
          <a:bodyPr>
            <a:normAutofit/>
          </a:bodyPr>
          <a:lstStyle/>
          <a:p>
            <a:r>
              <a:rPr lang="nl-NL" sz="3200" dirty="0" err="1"/>
              <a:t>puell</a:t>
            </a:r>
            <a:r>
              <a:rPr lang="nl-NL" sz="3200" dirty="0" err="1">
                <a:solidFill>
                  <a:schemeClr val="accent4"/>
                </a:solidFill>
              </a:rPr>
              <a:t>am</a:t>
            </a:r>
            <a:r>
              <a:rPr lang="nl-NL" sz="3200" dirty="0"/>
              <a:t> </a:t>
            </a:r>
            <a:r>
              <a:rPr lang="nl-NL" sz="3200" dirty="0" err="1"/>
              <a:t>femin</a:t>
            </a:r>
            <a:r>
              <a:rPr lang="nl-NL" sz="3200" dirty="0" err="1">
                <a:solidFill>
                  <a:schemeClr val="accent1"/>
                </a:solidFill>
              </a:rPr>
              <a:t>a</a:t>
            </a:r>
            <a:r>
              <a:rPr lang="nl-NL" sz="3200" dirty="0"/>
              <a:t> </a:t>
            </a:r>
            <a:r>
              <a:rPr lang="nl-NL" sz="3200" dirty="0" err="1"/>
              <a:t>vocat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5660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066925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chemeClr val="accent4"/>
                </a:solidFill>
              </a:rPr>
              <a:t>puellam</a:t>
            </a:r>
            <a:r>
              <a:rPr lang="nl-NL" sz="3200" dirty="0"/>
              <a:t> 			</a:t>
            </a:r>
            <a:r>
              <a:rPr lang="nl-NL" sz="3200" dirty="0" err="1">
                <a:solidFill>
                  <a:schemeClr val="accent1"/>
                </a:solidFill>
              </a:rPr>
              <a:t>femina</a:t>
            </a:r>
            <a:r>
              <a:rPr lang="nl-NL" sz="3200" dirty="0"/>
              <a:t> 		</a:t>
            </a:r>
            <a:r>
              <a:rPr lang="nl-NL" sz="3200" dirty="0" err="1">
                <a:solidFill>
                  <a:schemeClr val="accent6"/>
                </a:solidFill>
              </a:rPr>
              <a:t>vocat</a:t>
            </a:r>
            <a:endParaRPr lang="nl-NL" sz="3200" dirty="0">
              <a:solidFill>
                <a:schemeClr val="accent6"/>
              </a:solidFill>
            </a:endParaRPr>
          </a:p>
          <a:p>
            <a:r>
              <a:rPr lang="nl-NL" sz="3200" dirty="0"/>
              <a:t>accusativus		nominativus	pv</a:t>
            </a:r>
          </a:p>
          <a:p>
            <a:r>
              <a:rPr lang="nl-NL" sz="3200" dirty="0"/>
              <a:t>lijdend voorwerp	onderwerp</a:t>
            </a:r>
          </a:p>
        </p:txBody>
      </p:sp>
      <p:pic>
        <p:nvPicPr>
          <p:cNvPr id="1026" name="Picture 2" descr="Vette Moeder Met Megafoon En Meisje Stock Foto - Image of informatie,  zwart: 20919832">
            <a:extLst>
              <a:ext uri="{FF2B5EF4-FFF2-40B4-BE49-F238E27FC236}">
                <a16:creationId xmlns:a16="http://schemas.microsoft.com/office/drawing/2014/main" id="{2A4A9AAE-705B-4E8F-B332-FBF8FE2D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19" y="198664"/>
            <a:ext cx="2824481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3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468AB-E145-4FAD-A29B-C8C214EA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Naamvallen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FCDDD920-5684-4BE0-A8B1-DEFD0AA9D7B4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976960"/>
          <a:ext cx="812799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98198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99317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133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Enkelvoud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Meervoud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3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Nominativus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Genitivus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arum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1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Dativus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2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Accusativus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Ablativus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38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95CE3-60F3-47D5-8B49-69F8ED5CB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 err="1"/>
              <a:t>Puellae</a:t>
            </a:r>
            <a:r>
              <a:rPr lang="nl-NL" sz="4400" dirty="0"/>
              <a:t> </a:t>
            </a:r>
            <a:r>
              <a:rPr lang="nl-NL" sz="4400" dirty="0" err="1"/>
              <a:t>amicae</a:t>
            </a:r>
            <a:r>
              <a:rPr lang="nl-NL" sz="4400" dirty="0"/>
              <a:t> </a:t>
            </a:r>
            <a:r>
              <a:rPr lang="nl-NL" sz="4400" dirty="0" err="1"/>
              <a:t>feminae</a:t>
            </a:r>
            <a:r>
              <a:rPr lang="nl-NL" sz="4400" dirty="0"/>
              <a:t> </a:t>
            </a:r>
            <a:r>
              <a:rPr lang="nl-NL" sz="4400" dirty="0" err="1"/>
              <a:t>rosam</a:t>
            </a:r>
            <a:r>
              <a:rPr lang="nl-NL" sz="4400" dirty="0"/>
              <a:t> </a:t>
            </a:r>
            <a:r>
              <a:rPr lang="nl-NL" sz="4400" dirty="0" err="1"/>
              <a:t>dant</a:t>
            </a:r>
            <a:r>
              <a:rPr lang="nl-NL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8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B5D5C28-8051-48EC-BA81-7F16A11FB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err="1">
                <a:solidFill>
                  <a:schemeClr val="accent1"/>
                </a:solidFill>
              </a:rPr>
              <a:t>Puellae</a:t>
            </a:r>
            <a:r>
              <a:rPr lang="nl-NL" sz="3200" dirty="0"/>
              <a:t> 		</a:t>
            </a:r>
            <a:r>
              <a:rPr lang="nl-NL" sz="3200" dirty="0" err="1">
                <a:solidFill>
                  <a:schemeClr val="accent3"/>
                </a:solidFill>
              </a:rPr>
              <a:t>amicae</a:t>
            </a:r>
            <a:r>
              <a:rPr lang="nl-NL" sz="3200" dirty="0"/>
              <a:t> 	</a:t>
            </a:r>
            <a:r>
              <a:rPr lang="nl-NL" sz="3200" dirty="0" err="1">
                <a:solidFill>
                  <a:schemeClr val="accent5"/>
                </a:solidFill>
              </a:rPr>
              <a:t>feminae</a:t>
            </a:r>
            <a:r>
              <a:rPr lang="nl-NL" sz="3200" dirty="0"/>
              <a:t> 	</a:t>
            </a:r>
            <a:r>
              <a:rPr lang="nl-NL" sz="3200" dirty="0" err="1">
                <a:solidFill>
                  <a:schemeClr val="accent4"/>
                </a:solidFill>
              </a:rPr>
              <a:t>rosam</a:t>
            </a:r>
            <a:r>
              <a:rPr lang="nl-NL" sz="3200" dirty="0"/>
              <a:t> 	</a:t>
            </a:r>
            <a:r>
              <a:rPr lang="nl-NL" sz="3200" dirty="0" err="1">
                <a:solidFill>
                  <a:schemeClr val="accent6"/>
                </a:solidFill>
              </a:rPr>
              <a:t>dant</a:t>
            </a:r>
            <a:r>
              <a:rPr lang="nl-NL" sz="3200" dirty="0"/>
              <a:t>.</a:t>
            </a:r>
          </a:p>
          <a:p>
            <a:pPr marL="0" indent="0">
              <a:buNone/>
            </a:pPr>
            <a:r>
              <a:rPr lang="nl-NL" sz="2400" dirty="0"/>
              <a:t>nominativus		dativus	genitivus	accusativus	</a:t>
            </a:r>
          </a:p>
          <a:p>
            <a:pPr marL="0" indent="0">
              <a:buNone/>
            </a:pPr>
            <a:r>
              <a:rPr lang="nl-NL" sz="2400" dirty="0"/>
              <a:t>onderwerp		‘aan/voor’	‘van’		lijdend </a:t>
            </a:r>
            <a:r>
              <a:rPr lang="nl-NL" sz="2400" dirty="0" err="1"/>
              <a:t>vw</a:t>
            </a:r>
            <a:r>
              <a:rPr lang="nl-NL" sz="2400" dirty="0"/>
              <a:t>.	pv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De meisjes </a:t>
            </a:r>
            <a:r>
              <a:rPr lang="nl-NL" sz="2400" dirty="0">
                <a:solidFill>
                  <a:schemeClr val="accent6"/>
                </a:solidFill>
              </a:rPr>
              <a:t>geven</a:t>
            </a:r>
            <a:r>
              <a:rPr lang="nl-NL" sz="2400" dirty="0"/>
              <a:t> </a:t>
            </a:r>
            <a:r>
              <a:rPr lang="nl-NL" sz="2400" dirty="0">
                <a:solidFill>
                  <a:schemeClr val="accent4"/>
                </a:solidFill>
              </a:rPr>
              <a:t>een roos </a:t>
            </a:r>
            <a:r>
              <a:rPr lang="nl-NL" sz="2400" dirty="0">
                <a:solidFill>
                  <a:schemeClr val="accent3"/>
                </a:solidFill>
              </a:rPr>
              <a:t>aan de vriendin </a:t>
            </a:r>
            <a:r>
              <a:rPr lang="nl-NL" sz="2400" dirty="0">
                <a:solidFill>
                  <a:schemeClr val="accent5"/>
                </a:solidFill>
              </a:rPr>
              <a:t>van de vrouw</a:t>
            </a:r>
            <a:r>
              <a:rPr lang="nl-NL" sz="2400" dirty="0"/>
              <a:t>.	</a:t>
            </a:r>
          </a:p>
        </p:txBody>
      </p:sp>
      <p:pic>
        <p:nvPicPr>
          <p:cNvPr id="1026" name="Picture 2" descr="Create meme &quot;To give a rose (To give a rose , hand , give )&quot; - Pictures -  Meme-arsenal.com">
            <a:extLst>
              <a:ext uri="{FF2B5EF4-FFF2-40B4-BE49-F238E27FC236}">
                <a16:creationId xmlns:a16="http://schemas.microsoft.com/office/drawing/2014/main" id="{D73765BF-3BB3-4B21-B9EA-FA4FD849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77" y="3791426"/>
            <a:ext cx="4521071" cy="28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2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9C36FA9-7F5A-4806-934B-2E3BF279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Maar ook: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b="1" dirty="0" err="1"/>
              <a:t>Puell</a:t>
            </a:r>
            <a:r>
              <a:rPr lang="nl-NL" sz="3200" b="1" u="sng" dirty="0" err="1"/>
              <a:t>ae</a:t>
            </a:r>
            <a:r>
              <a:rPr lang="nl-NL" sz="3200" b="1" dirty="0"/>
              <a:t> </a:t>
            </a:r>
            <a:r>
              <a:rPr lang="nl-NL" sz="3200" b="1" dirty="0" err="1"/>
              <a:t>amic</a:t>
            </a:r>
            <a:r>
              <a:rPr lang="nl-NL" sz="3200" b="1" u="sng" dirty="0" err="1"/>
              <a:t>ae</a:t>
            </a:r>
            <a:r>
              <a:rPr lang="nl-NL" sz="3200" b="1" dirty="0"/>
              <a:t> </a:t>
            </a:r>
            <a:r>
              <a:rPr lang="nl-NL" sz="3200" b="1" dirty="0" err="1"/>
              <a:t>femin</a:t>
            </a:r>
            <a:r>
              <a:rPr lang="nl-NL" sz="3200" b="1" u="sng" dirty="0" err="1"/>
              <a:t>ae</a:t>
            </a:r>
            <a:r>
              <a:rPr lang="nl-NL" sz="3200" b="1" dirty="0"/>
              <a:t> </a:t>
            </a:r>
            <a:r>
              <a:rPr lang="nl-NL" sz="3200" b="1" dirty="0" err="1"/>
              <a:t>rosam</a:t>
            </a:r>
            <a:r>
              <a:rPr lang="nl-NL" sz="3200" b="1" dirty="0"/>
              <a:t> </a:t>
            </a:r>
            <a:r>
              <a:rPr lang="nl-NL" sz="3200" b="1" dirty="0" err="1"/>
              <a:t>dant</a:t>
            </a:r>
            <a:r>
              <a:rPr lang="nl-NL" sz="3200" b="1" dirty="0"/>
              <a:t>.</a:t>
            </a:r>
          </a:p>
          <a:p>
            <a:pPr marL="0" indent="0">
              <a:buNone/>
            </a:pPr>
            <a:r>
              <a:rPr lang="nl-NL" sz="2400" dirty="0"/>
              <a:t>De meisjes geven een roos aan de vriendin van de vrouw.</a:t>
            </a:r>
          </a:p>
          <a:p>
            <a:pPr marL="0" indent="0">
              <a:buNone/>
            </a:pPr>
            <a:r>
              <a:rPr lang="nl-NL" sz="2400" dirty="0"/>
              <a:t>De vriendinnen van het meisje geven een roos aan de vrouw.</a:t>
            </a:r>
          </a:p>
          <a:p>
            <a:pPr marL="0" indent="0">
              <a:buNone/>
            </a:pPr>
            <a:r>
              <a:rPr lang="nl-NL" sz="2400" dirty="0"/>
              <a:t>De vrouwen geven een roos aan de vriendin van het meisje.</a:t>
            </a:r>
          </a:p>
          <a:p>
            <a:pPr marL="0" indent="0">
              <a:buNone/>
            </a:pPr>
            <a:r>
              <a:rPr lang="nl-NL" sz="2400" dirty="0"/>
              <a:t>De meisjes geven de roos van de vrouw aan de vriendin.</a:t>
            </a:r>
          </a:p>
          <a:p>
            <a:pPr marL="0" indent="0">
              <a:buNone/>
            </a:pPr>
            <a:r>
              <a:rPr lang="nl-NL" sz="2400" dirty="0"/>
              <a:t>De vriendinnen geven de roos van de vrouw aan het meisje.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2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3C9054F-1F74-43C1-9D85-1385AB011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Clou: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/>
              <a:t>Woorden op –</a:t>
            </a:r>
            <a:r>
              <a:rPr lang="nl-NL" sz="3200" dirty="0" err="1"/>
              <a:t>ae</a:t>
            </a:r>
            <a:r>
              <a:rPr lang="nl-NL" sz="3200" dirty="0"/>
              <a:t>:</a:t>
            </a:r>
          </a:p>
          <a:p>
            <a:pPr marL="0" indent="0">
              <a:buNone/>
            </a:pPr>
            <a:r>
              <a:rPr lang="nl-NL" sz="3200" dirty="0"/>
              <a:t>	genitivus </a:t>
            </a:r>
            <a:r>
              <a:rPr lang="nl-NL" sz="3200" dirty="0" err="1"/>
              <a:t>ev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	dativus </a:t>
            </a:r>
            <a:r>
              <a:rPr lang="nl-NL" sz="3200" dirty="0" err="1"/>
              <a:t>ev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	nominativus mv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Woordvolgorde is flexibel!</a:t>
            </a:r>
          </a:p>
        </p:txBody>
      </p:sp>
    </p:spTree>
    <p:extLst>
      <p:ext uri="{BB962C8B-B14F-4D97-AF65-F5344CB8AC3E}">
        <p14:creationId xmlns:p14="http://schemas.microsoft.com/office/powerpoint/2010/main" val="180401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E0D0EF-E9FB-41F8-9D9E-54EE9676D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De klassieke talen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3200" dirty="0"/>
              <a:t>‘dode’ talen</a:t>
            </a:r>
          </a:p>
          <a:p>
            <a:r>
              <a:rPr lang="nl-NL" sz="3200" dirty="0"/>
              <a:t>Alleen Latijn/Grieks </a:t>
            </a:r>
            <a:r>
              <a:rPr lang="nl-NL" sz="3200" dirty="0">
                <a:sym typeface="Wingdings" panose="05000000000000000000" pitchFamily="2" charset="2"/>
              </a:rPr>
              <a:t> Nederlands</a:t>
            </a:r>
          </a:p>
          <a:p>
            <a:r>
              <a:rPr lang="nl-NL" sz="3200" dirty="0"/>
              <a:t>Vertalen: focus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6509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3505B82-296A-4D9A-9734-EB5C7489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Persoonsvorm</a:t>
            </a:r>
            <a:r>
              <a:rPr lang="nl-NL" sz="2800" dirty="0"/>
              <a:t>: uitgangen -o, -s, -t, -mus, -tis, -</a:t>
            </a:r>
            <a:r>
              <a:rPr lang="nl-NL" sz="2800" dirty="0" err="1"/>
              <a:t>nt</a:t>
            </a:r>
            <a:r>
              <a:rPr lang="nl-NL" sz="28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Onderwerp</a:t>
            </a:r>
            <a:r>
              <a:rPr lang="nl-NL" sz="2800" dirty="0"/>
              <a:t>: nominativus of besloten in pv;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Lijdend voorwerp</a:t>
            </a:r>
            <a:r>
              <a:rPr lang="nl-NL" sz="2800" dirty="0"/>
              <a:t>: accusativus;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Meewerkend voorwerp</a:t>
            </a:r>
            <a:r>
              <a:rPr lang="nl-NL" sz="2800" dirty="0"/>
              <a:t>:</a:t>
            </a:r>
            <a:r>
              <a:rPr lang="nl-NL" sz="2800" b="1" dirty="0"/>
              <a:t> </a:t>
            </a:r>
            <a:r>
              <a:rPr lang="nl-NL" sz="2800" dirty="0"/>
              <a:t>dativus </a:t>
            </a:r>
            <a:r>
              <a:rPr lang="nl-NL" sz="2800" dirty="0">
                <a:solidFill>
                  <a:schemeClr val="accent4"/>
                </a:solidFill>
              </a:rPr>
              <a:t>‘aan/voor’</a:t>
            </a:r>
            <a:r>
              <a:rPr lang="nl-NL" sz="28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Bijwoordelijke bepaling</a:t>
            </a:r>
            <a:r>
              <a:rPr lang="nl-NL" sz="2800" dirty="0"/>
              <a:t>: </a:t>
            </a:r>
          </a:p>
          <a:p>
            <a:pPr marL="838200" lvl="1" indent="-514350"/>
            <a:r>
              <a:rPr lang="nl-NL" sz="2400" dirty="0"/>
              <a:t>Ablativus </a:t>
            </a:r>
            <a:r>
              <a:rPr lang="nl-NL" sz="2400" dirty="0">
                <a:solidFill>
                  <a:schemeClr val="accent4"/>
                </a:solidFill>
              </a:rPr>
              <a:t>‘met/door/in/op’</a:t>
            </a:r>
            <a:r>
              <a:rPr lang="nl-NL" sz="2400" dirty="0"/>
              <a:t>;</a:t>
            </a:r>
          </a:p>
          <a:p>
            <a:pPr marL="838200" lvl="1" indent="-514350"/>
            <a:r>
              <a:rPr lang="nl-NL" sz="2400" dirty="0"/>
              <a:t>Bijwoord;</a:t>
            </a:r>
          </a:p>
          <a:p>
            <a:pPr marL="838200" lvl="1" indent="-514350"/>
            <a:r>
              <a:rPr lang="nl-NL" sz="2400" dirty="0"/>
              <a:t>Voorzetselgroep;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/>
              <a:t>Bijvoeglijke bepaling</a:t>
            </a:r>
            <a:r>
              <a:rPr lang="nl-NL" sz="2800" dirty="0"/>
              <a:t>: genitivus </a:t>
            </a:r>
            <a:r>
              <a:rPr lang="nl-NL" sz="2800" dirty="0">
                <a:solidFill>
                  <a:schemeClr val="accent4"/>
                </a:solidFill>
              </a:rPr>
              <a:t>‘van’</a:t>
            </a:r>
            <a:r>
              <a:rPr lang="nl-NL" sz="2800" dirty="0"/>
              <a:t>.</a:t>
            </a:r>
            <a:endParaRPr lang="nl-NL" sz="2800" b="1" dirty="0"/>
          </a:p>
          <a:p>
            <a:pPr marL="838200" lvl="1" indent="-514350"/>
            <a:endParaRPr lang="nl-NL" sz="2200" dirty="0"/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947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9CB4696-66BC-4DEF-830C-A440F2878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Hoe kan ik mijn kind helpen?</a:t>
            </a:r>
          </a:p>
          <a:p>
            <a:pPr marL="0" indent="0">
              <a:buNone/>
            </a:pPr>
            <a:endParaRPr lang="nl-NL" sz="2400" b="1" dirty="0"/>
          </a:p>
          <a:p>
            <a:r>
              <a:rPr lang="nl-NL" sz="2800"/>
              <a:t>Motiveren;</a:t>
            </a:r>
          </a:p>
          <a:p>
            <a:r>
              <a:rPr lang="nl-NL" sz="2800" dirty="0"/>
              <a:t>Ontleden;</a:t>
            </a:r>
          </a:p>
          <a:p>
            <a:r>
              <a:rPr lang="nl-NL" sz="2800" dirty="0"/>
              <a:t>Overhoren;</a:t>
            </a:r>
          </a:p>
          <a:p>
            <a:r>
              <a:rPr lang="nl-NL" sz="2800" dirty="0"/>
              <a:t>Reflecteren;</a:t>
            </a:r>
          </a:p>
          <a:p>
            <a:r>
              <a:rPr lang="nl-NL" sz="2800" dirty="0"/>
              <a:t>Bij Grieks: fonetisch laten opschrijven.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7824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7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468AB-E145-4FAD-A29B-C8C214EA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Naamvallen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FCDDD920-5684-4BE0-A8B1-DEFD0AA9D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10149"/>
              </p:ext>
            </p:extLst>
          </p:nvPr>
        </p:nvGraphicFramePr>
        <p:xfrm>
          <a:off x="2032000" y="2976960"/>
          <a:ext cx="812799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98198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99317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133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Enkelvoud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Meervoud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3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Nominativus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Genitivus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arum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1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Dativus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ae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2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Accusativus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am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Ablativus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femin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38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92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468AB-E145-4FAD-A29B-C8C214EA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Naamvallen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FCDDD920-5684-4BE0-A8B1-DEFD0AA9D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230"/>
              </p:ext>
            </p:extLst>
          </p:nvPr>
        </p:nvGraphicFramePr>
        <p:xfrm>
          <a:off x="2032000" y="2976960"/>
          <a:ext cx="812799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98198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99317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133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Enkelvoud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Meervoud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3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Nominativus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us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1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Genitivus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orum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1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Dativus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is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2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Accusativus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um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8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Ablativus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</a:t>
                      </a:r>
                      <a:r>
                        <a:rPr lang="nl-NL" sz="2400" dirty="0"/>
                        <a:t>-</a:t>
                      </a:r>
                      <a:r>
                        <a:rPr lang="nl-NL" sz="2400" dirty="0">
                          <a:solidFill>
                            <a:schemeClr val="accent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/>
                        <a:t>serv-</a:t>
                      </a:r>
                      <a:r>
                        <a:rPr lang="nl-NL" sz="2400" dirty="0" err="1">
                          <a:solidFill>
                            <a:schemeClr val="accent1"/>
                          </a:solidFill>
                        </a:rPr>
                        <a:t>is</a:t>
                      </a:r>
                      <a:endParaRPr lang="nl-NL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38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17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30CB7B-203B-40BA-B192-48B11178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Functies in een zin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b="1" dirty="0"/>
              <a:t>Nominativus</a:t>
            </a:r>
            <a:r>
              <a:rPr lang="nl-NL" sz="2800" dirty="0"/>
              <a:t>	onderwerp, naamwoordelijk deel</a:t>
            </a:r>
          </a:p>
          <a:p>
            <a:pPr marL="0" indent="0">
              <a:buNone/>
            </a:pPr>
            <a:r>
              <a:rPr lang="nl-NL" sz="2800" b="1" dirty="0"/>
              <a:t>Genitivus	</a:t>
            </a:r>
            <a:r>
              <a:rPr lang="nl-NL" sz="2800" dirty="0"/>
              <a:t>	‘van’ (bijvoeglijke bepaling)</a:t>
            </a:r>
          </a:p>
          <a:p>
            <a:pPr marL="0" indent="0">
              <a:buNone/>
            </a:pPr>
            <a:r>
              <a:rPr lang="nl-NL" sz="2800" b="1" dirty="0"/>
              <a:t>Dativus	</a:t>
            </a:r>
            <a:r>
              <a:rPr lang="nl-NL" sz="2800" dirty="0"/>
              <a:t>	‘aan/voor’ (meewerkend voorwerp)</a:t>
            </a:r>
          </a:p>
          <a:p>
            <a:pPr marL="0" indent="0">
              <a:buNone/>
            </a:pPr>
            <a:r>
              <a:rPr lang="nl-NL" sz="2800" b="1" dirty="0"/>
              <a:t>Accusativus</a:t>
            </a:r>
            <a:r>
              <a:rPr lang="nl-NL" sz="2800" dirty="0"/>
              <a:t>	lijdend voorwerp</a:t>
            </a:r>
          </a:p>
          <a:p>
            <a:pPr marL="0" indent="0">
              <a:buNone/>
            </a:pPr>
            <a:r>
              <a:rPr lang="nl-NL" sz="2800" b="1" dirty="0"/>
              <a:t>Ablativus	</a:t>
            </a:r>
            <a:r>
              <a:rPr lang="nl-NL" sz="2800" dirty="0"/>
              <a:t>	‘met/door/in/op’ (bijwoordelijke bepaling)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154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Vertalen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Femina</a:t>
            </a:r>
            <a:r>
              <a:rPr lang="nl-NL" sz="3200" dirty="0"/>
              <a:t> </a:t>
            </a:r>
            <a:r>
              <a:rPr lang="nl-NL" sz="3200" dirty="0" err="1"/>
              <a:t>servum</a:t>
            </a:r>
            <a:r>
              <a:rPr lang="nl-NL" sz="3200" dirty="0"/>
              <a:t> audit.</a:t>
            </a:r>
          </a:p>
        </p:txBody>
      </p:sp>
    </p:spTree>
    <p:extLst>
      <p:ext uri="{BB962C8B-B14F-4D97-AF65-F5344CB8AC3E}">
        <p14:creationId xmlns:p14="http://schemas.microsoft.com/office/powerpoint/2010/main" val="331341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Vertalen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err="1"/>
              <a:t>Femin</a:t>
            </a:r>
            <a:r>
              <a:rPr lang="nl-NL" sz="3200" dirty="0" err="1">
                <a:solidFill>
                  <a:schemeClr val="accent1"/>
                </a:solidFill>
              </a:rPr>
              <a:t>a</a:t>
            </a:r>
            <a:r>
              <a:rPr lang="nl-NL" sz="3200" dirty="0"/>
              <a:t> </a:t>
            </a:r>
            <a:r>
              <a:rPr lang="nl-NL" sz="3200" dirty="0" err="1"/>
              <a:t>serv</a:t>
            </a:r>
            <a:r>
              <a:rPr lang="nl-NL" sz="3200" dirty="0" err="1">
                <a:solidFill>
                  <a:schemeClr val="accent4"/>
                </a:solidFill>
              </a:rPr>
              <a:t>um</a:t>
            </a:r>
            <a:r>
              <a:rPr lang="nl-NL" sz="3200" dirty="0"/>
              <a:t> audit.</a:t>
            </a:r>
          </a:p>
        </p:txBody>
      </p:sp>
    </p:spTree>
    <p:extLst>
      <p:ext uri="{BB962C8B-B14F-4D97-AF65-F5344CB8AC3E}">
        <p14:creationId xmlns:p14="http://schemas.microsoft.com/office/powerpoint/2010/main" val="120856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Vertalen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638754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chemeClr val="accent1"/>
                </a:solidFill>
              </a:rPr>
              <a:t>Femina</a:t>
            </a:r>
            <a:r>
              <a:rPr lang="nl-NL" sz="3200" dirty="0">
                <a:solidFill>
                  <a:schemeClr val="accent1"/>
                </a:solidFill>
              </a:rPr>
              <a:t> 	</a:t>
            </a:r>
            <a:r>
              <a:rPr lang="nl-NL" sz="3200" dirty="0"/>
              <a:t>		</a:t>
            </a:r>
            <a:r>
              <a:rPr lang="nl-NL" sz="3200" dirty="0" err="1">
                <a:solidFill>
                  <a:schemeClr val="accent4"/>
                </a:solidFill>
              </a:rPr>
              <a:t>servum</a:t>
            </a:r>
            <a:r>
              <a:rPr lang="nl-NL" sz="3200" dirty="0">
                <a:solidFill>
                  <a:schemeClr val="accent4"/>
                </a:solidFill>
              </a:rPr>
              <a:t> 	</a:t>
            </a:r>
            <a:r>
              <a:rPr lang="nl-NL" sz="3200" dirty="0"/>
              <a:t>		</a:t>
            </a:r>
            <a:r>
              <a:rPr lang="nl-NL" sz="3200" dirty="0">
                <a:solidFill>
                  <a:schemeClr val="accent6"/>
                </a:solidFill>
              </a:rPr>
              <a:t>audit</a:t>
            </a:r>
            <a:r>
              <a:rPr lang="nl-NL" sz="3200" dirty="0"/>
              <a:t>.</a:t>
            </a:r>
          </a:p>
          <a:p>
            <a:r>
              <a:rPr lang="nl-NL" sz="3200" dirty="0"/>
              <a:t>nominativus		accusativus		</a:t>
            </a:r>
          </a:p>
          <a:p>
            <a:r>
              <a:rPr lang="nl-NL" sz="3200" dirty="0"/>
              <a:t>onderwerp		lijdend voorwerp	pv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accent1"/>
                </a:solidFill>
              </a:rPr>
              <a:t>De vrouw </a:t>
            </a:r>
            <a:r>
              <a:rPr lang="nl-NL" sz="3200" dirty="0"/>
              <a:t>	</a:t>
            </a:r>
            <a:r>
              <a:rPr lang="nl-NL" sz="3200" dirty="0">
                <a:solidFill>
                  <a:schemeClr val="accent6"/>
                </a:solidFill>
              </a:rPr>
              <a:t>hoort</a:t>
            </a:r>
            <a:r>
              <a:rPr lang="nl-NL" sz="3200" dirty="0"/>
              <a:t> </a:t>
            </a:r>
            <a:r>
              <a:rPr lang="nl-NL" sz="3200" dirty="0">
                <a:solidFill>
                  <a:schemeClr val="accent4"/>
                </a:solidFill>
              </a:rPr>
              <a:t>de slaaf</a:t>
            </a:r>
            <a:r>
              <a:rPr lang="nl-N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67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04530-4993-416D-BE42-20A11913B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En nu zelf!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03465B4-E5B6-4CCA-A021-D3D641A6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2066925"/>
          </a:xfrm>
        </p:spPr>
        <p:txBody>
          <a:bodyPr>
            <a:normAutofit fontScale="92500" lnSpcReduction="20000"/>
          </a:bodyPr>
          <a:lstStyle/>
          <a:p>
            <a:r>
              <a:rPr lang="nl-NL" sz="3200" dirty="0" err="1"/>
              <a:t>Aquam</a:t>
            </a:r>
            <a:r>
              <a:rPr lang="nl-NL" sz="3200" dirty="0"/>
              <a:t> </a:t>
            </a:r>
            <a:r>
              <a:rPr lang="nl-NL" sz="3200" dirty="0" err="1"/>
              <a:t>puella</a:t>
            </a:r>
            <a:r>
              <a:rPr lang="nl-NL" sz="3200" dirty="0"/>
              <a:t> </a:t>
            </a:r>
            <a:r>
              <a:rPr lang="nl-NL" sz="3200" dirty="0" err="1"/>
              <a:t>bibit</a:t>
            </a:r>
            <a:r>
              <a:rPr lang="nl-NL" sz="3200" dirty="0"/>
              <a:t>.</a:t>
            </a:r>
          </a:p>
          <a:p>
            <a:endParaRPr lang="nl-NL" sz="3200" dirty="0"/>
          </a:p>
          <a:p>
            <a:r>
              <a:rPr lang="nl-NL" sz="3200" dirty="0"/>
              <a:t>aqua = water</a:t>
            </a:r>
          </a:p>
          <a:p>
            <a:r>
              <a:rPr lang="nl-NL" sz="3200" dirty="0" err="1"/>
              <a:t>puella</a:t>
            </a:r>
            <a:r>
              <a:rPr lang="nl-NL" sz="3200" dirty="0"/>
              <a:t> = meisje</a:t>
            </a:r>
          </a:p>
          <a:p>
            <a:r>
              <a:rPr lang="nl-NL" sz="3200" dirty="0" err="1"/>
              <a:t>bibit</a:t>
            </a:r>
            <a:r>
              <a:rPr lang="nl-NL" sz="3200" dirty="0"/>
              <a:t> = hij/zij/het drinkt</a:t>
            </a:r>
          </a:p>
        </p:txBody>
      </p:sp>
    </p:spTree>
    <p:extLst>
      <p:ext uri="{BB962C8B-B14F-4D97-AF65-F5344CB8AC3E}">
        <p14:creationId xmlns:p14="http://schemas.microsoft.com/office/powerpoint/2010/main" val="4115272475"/>
      </p:ext>
    </p:extLst>
  </p:cSld>
  <p:clrMapOvr>
    <a:masterClrMapping/>
  </p:clrMapOvr>
</p:sld>
</file>

<file path=ppt/theme/theme1.xml><?xml version="1.0" encoding="utf-8"?>
<a:theme xmlns:a="http://schemas.openxmlformats.org/drawingml/2006/main" name="Titus oranje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us Brandsma.potx" id="{67A61CBB-A07D-493D-ADEE-C19AA544118A}" vid="{0BACED2F-221E-4D92-A646-CA44A773F080}"/>
    </a:ext>
  </a:extLst>
</a:theme>
</file>

<file path=ppt/theme/theme2.xml><?xml version="1.0" encoding="utf-8"?>
<a:theme xmlns:a="http://schemas.openxmlformats.org/drawingml/2006/main" name="Titus wit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us Brandsma.potx" id="{67A61CBB-A07D-493D-ADEE-C19AA544118A}" vid="{586C9C6F-95A1-4C56-9A4B-E99B0B9A1B53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861CD74749E4183AED255CC2BCB7E" ma:contentTypeVersion="5" ma:contentTypeDescription="Een nieuw document maken." ma:contentTypeScope="" ma:versionID="a7c4bf9837ad8c1a9ac374af00c2df81">
  <xsd:schema xmlns:xsd="http://www.w3.org/2001/XMLSchema" xmlns:xs="http://www.w3.org/2001/XMLSchema" xmlns:p="http://schemas.microsoft.com/office/2006/metadata/properties" xmlns:ns2="fe5cff52-dc51-4adc-b7d6-7e0153edaa49" xmlns:ns3="d31cf042-2d52-40d2-9e7e-7a7e78c1cbdb" targetNamespace="http://schemas.microsoft.com/office/2006/metadata/properties" ma:root="true" ma:fieldsID="df51d9a62243ebced68c1db07ae1a506" ns2:_="" ns3:_="">
    <xsd:import namespace="fe5cff52-dc51-4adc-b7d6-7e0153edaa49"/>
    <xsd:import namespace="d31cf042-2d52-40d2-9e7e-7a7e78c1cb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cff52-dc51-4adc-b7d6-7e0153edaa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cf042-2d52-40d2-9e7e-7a7e78c1c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228E71-8DB2-44D6-AE35-D042BEFA6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cff52-dc51-4adc-b7d6-7e0153edaa49"/>
    <ds:schemaRef ds:uri="d31cf042-2d52-40d2-9e7e-7a7e78c1cb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C14D2A-5A36-49D6-8674-D2F18AADE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4D1C9F-B254-49A7-AE39-B77E3C706D5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fe5cff52-dc51-4adc-b7d6-7e0153edaa49"/>
    <ds:schemaRef ds:uri="http://purl.org/dc/dcmitype/"/>
    <ds:schemaRef ds:uri="d31cf042-2d52-40d2-9e7e-7a7e78c1cb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Titus Brandsmalyceum</Template>
  <TotalTime>112</TotalTime>
  <Words>523</Words>
  <Application>Microsoft Office PowerPoint</Application>
  <PresentationFormat>Breedbeeld</PresentationFormat>
  <Paragraphs>142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Titus oranje</vt:lpstr>
      <vt:lpstr>Titus wit</vt:lpstr>
      <vt:lpstr>Het leren van taal: vertalen</vt:lpstr>
      <vt:lpstr>PowerPoint-presentatie</vt:lpstr>
      <vt:lpstr>PowerPoint-presentatie</vt:lpstr>
      <vt:lpstr>PowerPoint-presentatie</vt:lpstr>
      <vt:lpstr>PowerPoint-presentatie</vt:lpstr>
      <vt:lpstr>Vertalen</vt:lpstr>
      <vt:lpstr>Vertalen</vt:lpstr>
      <vt:lpstr>Vertalen</vt:lpstr>
      <vt:lpstr>En nu zelf!</vt:lpstr>
      <vt:lpstr>En nu zelf!</vt:lpstr>
      <vt:lpstr>En nu zelf!</vt:lpstr>
      <vt:lpstr>En nu zelf!</vt:lpstr>
      <vt:lpstr>En nu zelf!</vt:lpstr>
      <vt:lpstr>En nu zelf!</vt:lpstr>
      <vt:lpstr>PowerPoint-presentatie</vt:lpstr>
      <vt:lpstr>Puellae amicae feminae rosam dant.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Hooghuis - Titus Brandsma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leren van taal: vertalen</dc:title>
  <dc:creator>Graaf, RPJ (Ruben) de</dc:creator>
  <cp:lastModifiedBy>Ulijn, A.A.M.R (Arjen-Toine)</cp:lastModifiedBy>
  <cp:revision>8</cp:revision>
  <dcterms:created xsi:type="dcterms:W3CDTF">2020-09-04T08:53:47Z</dcterms:created>
  <dcterms:modified xsi:type="dcterms:W3CDTF">2024-08-28T11:56:15Z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0x010100A6C861CD74749E4183AED255CC2BCB7E</vt:lpwstr>
  </property>
</Properties>
</file>