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8"/>
  </p:notesMasterIdLst>
  <p:sldIdLst>
    <p:sldId id="273" r:id="rId2"/>
    <p:sldId id="257" r:id="rId3"/>
    <p:sldId id="258" r:id="rId4"/>
    <p:sldId id="259" r:id="rId5"/>
    <p:sldId id="260" r:id="rId6"/>
    <p:sldId id="262" r:id="rId7"/>
    <p:sldId id="266" r:id="rId8"/>
    <p:sldId id="265" r:id="rId9"/>
    <p:sldId id="268" r:id="rId10"/>
    <p:sldId id="267" r:id="rId11"/>
    <p:sldId id="272" r:id="rId12"/>
    <p:sldId id="270" r:id="rId13"/>
    <p:sldId id="271" r:id="rId14"/>
    <p:sldId id="263" r:id="rId15"/>
    <p:sldId id="264" r:id="rId16"/>
    <p:sldId id="261"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F39E36-75DA-4FBC-AE6B-08DB3B3171C9}" v="13" dt="2023-08-29T11:48:05.86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471E34-3F74-41CF-A629-087A70E8DFCD}" type="datetimeFigureOut">
              <a:rPr lang="nl-NL" smtClean="0"/>
              <a:t>28-8-2024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B723FF-14D7-4F66-A66C-AD7CEF6A14BC}" type="slidenum">
              <a:rPr lang="nl-NL" smtClean="0"/>
              <a:t>‹nr.›</a:t>
            </a:fld>
            <a:endParaRPr lang="nl-NL"/>
          </a:p>
        </p:txBody>
      </p:sp>
    </p:spTree>
    <p:extLst>
      <p:ext uri="{BB962C8B-B14F-4D97-AF65-F5344CB8AC3E}">
        <p14:creationId xmlns:p14="http://schemas.microsoft.com/office/powerpoint/2010/main" val="111751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6B723FF-14D7-4F66-A66C-AD7CEF6A14BC}" type="slidenum">
              <a:rPr lang="nl-NL" smtClean="0"/>
              <a:t>1</a:t>
            </a:fld>
            <a:endParaRPr lang="nl-NL"/>
          </a:p>
        </p:txBody>
      </p:sp>
    </p:spTree>
    <p:extLst>
      <p:ext uri="{BB962C8B-B14F-4D97-AF65-F5344CB8AC3E}">
        <p14:creationId xmlns:p14="http://schemas.microsoft.com/office/powerpoint/2010/main" val="14067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C603F563-5120-434A-A850-87B3A61D874B}" type="slidenum">
              <a:rPr lang="nl-NL" smtClean="0"/>
              <a:pPr>
                <a:defRPr/>
              </a:pPr>
              <a:t>11</a:t>
            </a:fld>
            <a:endParaRPr lang="nl-NL"/>
          </a:p>
        </p:txBody>
      </p:sp>
    </p:spTree>
    <p:extLst>
      <p:ext uri="{BB962C8B-B14F-4D97-AF65-F5344CB8AC3E}">
        <p14:creationId xmlns:p14="http://schemas.microsoft.com/office/powerpoint/2010/main" val="2987663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8/28/2024</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377583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195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070546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edia-slide (afbeelding, filmpje o.i.d.)">
    <p:spTree>
      <p:nvGrpSpPr>
        <p:cNvPr id="1" name=""/>
        <p:cNvGrpSpPr/>
        <p:nvPr/>
      </p:nvGrpSpPr>
      <p:grpSpPr>
        <a:xfrm>
          <a:off x="0" y="0"/>
          <a:ext cx="0" cy="0"/>
          <a:chOff x="0" y="0"/>
          <a:chExt cx="0" cy="0"/>
        </a:xfrm>
      </p:grpSpPr>
      <p:sp>
        <p:nvSpPr>
          <p:cNvPr id="8" name="Tijdelijke aanduiding voor inhoud 7"/>
          <p:cNvSpPr>
            <a:spLocks noGrp="1"/>
          </p:cNvSpPr>
          <p:nvPr>
            <p:ph sz="quarter" idx="13"/>
          </p:nvPr>
        </p:nvSpPr>
        <p:spPr>
          <a:xfrm>
            <a:off x="719071" y="332110"/>
            <a:ext cx="11041559" cy="5905202"/>
          </a:xfrm>
        </p:spPr>
        <p:txBody>
          <a:bodyPr/>
          <a:lstStyle>
            <a:lvl1pPr marL="0" indent="0">
              <a:buNone/>
              <a:defRPr/>
            </a:lvl1pPr>
          </a:lstStyle>
          <a:p>
            <a:pPr lvl="0"/>
            <a:r>
              <a:rPr lang="en-US" dirty="0"/>
              <a:t>Klik om de modelstijlen te bewerken</a:t>
            </a:r>
          </a:p>
        </p:txBody>
      </p:sp>
      <p:sp>
        <p:nvSpPr>
          <p:cNvPr id="3" name="Tijdelijke aanduiding voor dianummer 5"/>
          <p:cNvSpPr>
            <a:spLocks noGrp="1"/>
          </p:cNvSpPr>
          <p:nvPr>
            <p:ph type="sldNum" sz="quarter" idx="14"/>
          </p:nvPr>
        </p:nvSpPr>
        <p:spPr>
          <a:xfrm>
            <a:off x="4559300" y="6308726"/>
            <a:ext cx="2844800" cy="365125"/>
          </a:xfrm>
        </p:spPr>
        <p:txBody>
          <a:bodyPr/>
          <a:lstStyle>
            <a:lvl1pPr algn="ctr">
              <a:defRPr sz="1400" b="1" smtClean="0"/>
            </a:lvl1pPr>
          </a:lstStyle>
          <a:p>
            <a:pPr>
              <a:defRPr/>
            </a:pPr>
            <a:fld id="{EB1CCAFD-312E-4AE6-8394-7F6648F239EF}" type="slidenum">
              <a:rPr lang="nl-NL"/>
              <a:pPr>
                <a:defRPr/>
              </a:pPr>
              <a:t>‹nr.›</a:t>
            </a:fld>
            <a:endParaRPr lang="nl-NL" dirty="0"/>
          </a:p>
        </p:txBody>
      </p:sp>
    </p:spTree>
    <p:extLst>
      <p:ext uri="{BB962C8B-B14F-4D97-AF65-F5344CB8AC3E}">
        <p14:creationId xmlns:p14="http://schemas.microsoft.com/office/powerpoint/2010/main" val="289369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87177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9783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0689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6825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1764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‹nr.›</a:t>
            </a:fld>
            <a:endParaRPr lang="en-US"/>
          </a:p>
        </p:txBody>
      </p:sp>
    </p:spTree>
    <p:extLst>
      <p:ext uri="{BB962C8B-B14F-4D97-AF65-F5344CB8AC3E}">
        <p14:creationId xmlns:p14="http://schemas.microsoft.com/office/powerpoint/2010/main" val="183108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9504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8/28/2024</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‹nr.›</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020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8/28/2024</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‹nr.›</a:t>
            </a:fld>
            <a:endParaRPr lang="en-US" dirty="0"/>
          </a:p>
        </p:txBody>
      </p:sp>
    </p:spTree>
    <p:extLst>
      <p:ext uri="{BB962C8B-B14F-4D97-AF65-F5344CB8AC3E}">
        <p14:creationId xmlns:p14="http://schemas.microsoft.com/office/powerpoint/2010/main" val="235965296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 id="2147483687" r:id="rId12"/>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hyperlink" Target="http://www.wrts.n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6.wmf"/><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14.xml.rels><?xml version="1.0" encoding="UTF-8" standalone="yes"?>
<Relationships xmlns="http://schemas.openxmlformats.org/package/2006/relationships"><Relationship Id="rId2" Type="http://schemas.openxmlformats.org/officeDocument/2006/relationships/hyperlink" Target="http://www.online-stopwatch.com/full-screen-stopwatch/"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online-stopwatch.com/full-screen-stopwat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B87C619C-EBAB-488E-96B9-153AA4C9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Freeform: Shape 4104">
            <a:extLst>
              <a:ext uri="{FF2B5EF4-FFF2-40B4-BE49-F238E27FC236}">
                <a16:creationId xmlns:a16="http://schemas.microsoft.com/office/drawing/2014/main" id="{130DA1C1-36FD-41D8-9826-EE797BF39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5331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rgbClr val="C3979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98" name="Titel 1"/>
          <p:cNvSpPr>
            <a:spLocks noGrp="1"/>
          </p:cNvSpPr>
          <p:nvPr>
            <p:ph type="ctrTitle"/>
          </p:nvPr>
        </p:nvSpPr>
        <p:spPr>
          <a:xfrm>
            <a:off x="557784" y="484632"/>
            <a:ext cx="6362129" cy="3566160"/>
          </a:xfrm>
        </p:spPr>
        <p:txBody>
          <a:bodyPr vert="horz" lIns="91440" tIns="45720" rIns="91440" bIns="45720" rtlCol="0">
            <a:normAutofit/>
          </a:bodyPr>
          <a:lstStyle/>
          <a:p>
            <a:r>
              <a:rPr lang="nl-NL">
                <a:solidFill>
                  <a:schemeClr val="bg1"/>
                </a:solidFill>
              </a:rPr>
              <a:t>woordverwerving</a:t>
            </a:r>
            <a:endParaRPr lang="en-US">
              <a:solidFill>
                <a:schemeClr val="bg1"/>
              </a:solidFill>
            </a:endParaRPr>
          </a:p>
        </p:txBody>
      </p:sp>
      <p:sp>
        <p:nvSpPr>
          <p:cNvPr id="3" name="Ondertitel 2"/>
          <p:cNvSpPr>
            <a:spLocks noGrp="1"/>
          </p:cNvSpPr>
          <p:nvPr>
            <p:ph type="subTitle" idx="1"/>
          </p:nvPr>
        </p:nvSpPr>
        <p:spPr>
          <a:xfrm>
            <a:off x="557784" y="4480560"/>
            <a:ext cx="6362129" cy="1572768"/>
          </a:xfrm>
        </p:spPr>
        <p:txBody>
          <a:bodyPr vert="horz" lIns="91440" tIns="45720" rIns="91440" bIns="45720" rtlCol="0">
            <a:normAutofit fontScale="85000" lnSpcReduction="20000"/>
          </a:bodyPr>
          <a:lstStyle/>
          <a:p>
            <a:pPr>
              <a:lnSpc>
                <a:spcPct val="100000"/>
              </a:lnSpc>
              <a:defRPr/>
            </a:pPr>
            <a:r>
              <a:rPr lang="nl-NL" sz="3900" dirty="0">
                <a:solidFill>
                  <a:schemeClr val="bg1"/>
                </a:solidFill>
              </a:rPr>
              <a:t>Hoe kan ik mijn kind helpen met woordjes leren?</a:t>
            </a:r>
          </a:p>
          <a:p>
            <a:pPr>
              <a:lnSpc>
                <a:spcPct val="100000"/>
              </a:lnSpc>
              <a:defRPr/>
            </a:pPr>
            <a:endParaRPr lang="en-US" sz="1800" i="1" dirty="0">
              <a:solidFill>
                <a:schemeClr val="bg1"/>
              </a:solidFill>
            </a:endParaRPr>
          </a:p>
          <a:p>
            <a:pPr>
              <a:lnSpc>
                <a:spcPct val="100000"/>
              </a:lnSpc>
              <a:defRPr/>
            </a:pPr>
            <a:r>
              <a:rPr lang="en-US" sz="2400" i="1" dirty="0">
                <a:solidFill>
                  <a:schemeClr val="bg1"/>
                </a:solidFill>
              </a:rPr>
              <a:t>Yvette Klerks</a:t>
            </a:r>
          </a:p>
          <a:p>
            <a:pPr>
              <a:lnSpc>
                <a:spcPct val="100000"/>
              </a:lnSpc>
              <a:defRPr/>
            </a:pPr>
            <a:r>
              <a:rPr lang="en-US" sz="2400" i="1" dirty="0">
                <a:solidFill>
                  <a:schemeClr val="bg1"/>
                </a:solidFill>
              </a:rPr>
              <a:t>Engels</a:t>
            </a:r>
          </a:p>
        </p:txBody>
      </p:sp>
      <p:pic>
        <p:nvPicPr>
          <p:cNvPr id="1028" name="Picture 4" descr="logo-titusbrandsmalyceum-groot – Het Hooghuis">
            <a:extLst>
              <a:ext uri="{FF2B5EF4-FFF2-40B4-BE49-F238E27FC236}">
                <a16:creationId xmlns:a16="http://schemas.microsoft.com/office/drawing/2014/main" id="{74C54DA7-010C-472C-BD89-426056C8C3D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698467" y="283464"/>
            <a:ext cx="2350293" cy="3008376"/>
          </a:xfrm>
          <a:prstGeom prst="rect">
            <a:avLst/>
          </a:prstGeom>
          <a:noFill/>
          <a:extLst>
            <a:ext uri="{909E8E84-426E-40DD-AFC4-6F175D3DCCD1}">
              <a14:hiddenFill xmlns:a14="http://schemas.microsoft.com/office/drawing/2010/main">
                <a:solidFill>
                  <a:srgbClr val="FFFFFF"/>
                </a:solidFill>
              </a14:hiddenFill>
            </a:ext>
          </a:extLst>
        </p:spPr>
      </p:pic>
      <p:sp>
        <p:nvSpPr>
          <p:cNvPr id="4107" name="Rectangle 6">
            <a:extLst>
              <a:ext uri="{FF2B5EF4-FFF2-40B4-BE49-F238E27FC236}">
                <a16:creationId xmlns:a16="http://schemas.microsoft.com/office/drawing/2014/main" id="{35BC54F7-1315-4D6C-9420-A5BF0CDDB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435" y="42521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vogel, clipart, illustratie, ontwerp&#10;&#10;Automatisch gegenereerde beschrijving">
            <a:extLst>
              <a:ext uri="{FF2B5EF4-FFF2-40B4-BE49-F238E27FC236}">
                <a16:creationId xmlns:a16="http://schemas.microsoft.com/office/drawing/2014/main" id="{521DF0CE-E169-B747-A706-A734DFFC2D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2957" y="3566160"/>
            <a:ext cx="3361313" cy="3008376"/>
          </a:xfrm>
          <a:prstGeom prst="rect">
            <a:avLst/>
          </a:prstGeom>
        </p:spPr>
      </p:pic>
    </p:spTree>
    <p:extLst>
      <p:ext uri="{BB962C8B-B14F-4D97-AF65-F5344CB8AC3E}">
        <p14:creationId xmlns:p14="http://schemas.microsoft.com/office/powerpoint/2010/main" val="2480761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WRTS</a:t>
            </a:r>
          </a:p>
        </p:txBody>
      </p:sp>
      <p:sp>
        <p:nvSpPr>
          <p:cNvPr id="3" name="Tijdelijke aanduiding voor inhoud 2"/>
          <p:cNvSpPr>
            <a:spLocks noGrp="1"/>
          </p:cNvSpPr>
          <p:nvPr>
            <p:ph idx="1"/>
          </p:nvPr>
        </p:nvSpPr>
        <p:spPr>
          <a:xfrm>
            <a:off x="838200" y="1883210"/>
            <a:ext cx="9720073" cy="4209365"/>
          </a:xfrm>
        </p:spPr>
        <p:txBody>
          <a:bodyPr>
            <a:normAutofit fontScale="77500" lnSpcReduction="20000"/>
          </a:bodyPr>
          <a:lstStyle/>
          <a:p>
            <a:r>
              <a:rPr lang="nl-NL" dirty="0"/>
              <a:t>Ga naar </a:t>
            </a:r>
            <a:r>
              <a:rPr lang="nl-NL" dirty="0">
                <a:hlinkClick r:id="rId2"/>
              </a:rPr>
              <a:t>www.wrts.nl</a:t>
            </a:r>
            <a:r>
              <a:rPr lang="nl-NL" dirty="0"/>
              <a:t>;</a:t>
            </a:r>
          </a:p>
          <a:p>
            <a:r>
              <a:rPr lang="nl-NL" dirty="0"/>
              <a:t>Maak een account aan;</a:t>
            </a:r>
          </a:p>
          <a:p>
            <a:r>
              <a:rPr lang="nl-NL" dirty="0"/>
              <a:t>Vul zelf de woordjes in; </a:t>
            </a:r>
          </a:p>
          <a:p>
            <a:r>
              <a:rPr lang="nl-NL" dirty="0"/>
              <a:t>Vul steeds 5-10 woorden tegelijk in; zo leer je de woorden ook meteen!</a:t>
            </a:r>
          </a:p>
          <a:p>
            <a:r>
              <a:rPr lang="nl-NL" dirty="0"/>
              <a:t>Let goed op dat je de woorden op de juiste manier spelt!</a:t>
            </a:r>
          </a:p>
          <a:p>
            <a:r>
              <a:rPr lang="nl-NL" dirty="0"/>
              <a:t>Oefen de woordjes; begin met een kleine aantal (5-10 woordjes) en voeg elke keer woorden toe totdat je het hele hoofdstuk kent;</a:t>
            </a:r>
          </a:p>
          <a:p>
            <a:r>
              <a:rPr lang="nl-NL" dirty="0"/>
              <a:t>Ga door met oefenen totdat je een 10 hebt!</a:t>
            </a:r>
          </a:p>
          <a:p>
            <a:r>
              <a:rPr lang="nl-NL" dirty="0"/>
              <a:t>Heb je een 10? </a:t>
            </a:r>
          </a:p>
          <a:p>
            <a:pPr lvl="1"/>
            <a:r>
              <a:rPr lang="nl-NL" dirty="0"/>
              <a:t>Pak een blaadje/schrift en schrijf alle woorden ook nog een keer op (schrijven werkt anders in je hersenen dan typen!)</a:t>
            </a:r>
          </a:p>
          <a:p>
            <a:pPr lvl="1"/>
            <a:r>
              <a:rPr lang="nl-NL" dirty="0"/>
              <a:t>Kun je de woorden ook gebruiken in een zin?</a:t>
            </a:r>
          </a:p>
          <a:p>
            <a:endParaRPr lang="nl-NL" dirty="0"/>
          </a:p>
        </p:txBody>
      </p:sp>
      <p:sp>
        <p:nvSpPr>
          <p:cNvPr id="4" name="Tekstvak 3"/>
          <p:cNvSpPr txBox="1"/>
          <p:nvPr/>
        </p:nvSpPr>
        <p:spPr>
          <a:xfrm>
            <a:off x="4691043" y="5569545"/>
            <a:ext cx="3732245" cy="923330"/>
          </a:xfrm>
          <a:prstGeom prst="rect">
            <a:avLst/>
          </a:prstGeom>
          <a:noFill/>
        </p:spPr>
        <p:txBody>
          <a:bodyPr wrap="square" rtlCol="0">
            <a:spAutoFit/>
          </a:bodyPr>
          <a:lstStyle/>
          <a:p>
            <a:r>
              <a:rPr lang="nl-NL" dirty="0">
                <a:solidFill>
                  <a:srgbClr val="00B050"/>
                </a:solidFill>
              </a:rPr>
              <a:t>Voordelen:</a:t>
            </a:r>
          </a:p>
          <a:p>
            <a:pPr marL="285750" indent="-285750">
              <a:buFont typeface="Arial" panose="020B0604020202020204" pitchFamily="34" charset="0"/>
              <a:buChar char="•"/>
            </a:pPr>
            <a:r>
              <a:rPr lang="nl-NL" dirty="0">
                <a:solidFill>
                  <a:srgbClr val="00B050"/>
                </a:solidFill>
              </a:rPr>
              <a:t>Woorden worden overhoord;</a:t>
            </a:r>
          </a:p>
          <a:p>
            <a:pPr marL="285750" indent="-285750">
              <a:buFont typeface="Arial" panose="020B0604020202020204" pitchFamily="34" charset="0"/>
              <a:buChar char="•"/>
            </a:pPr>
            <a:r>
              <a:rPr lang="nl-NL" dirty="0">
                <a:solidFill>
                  <a:srgbClr val="00B050"/>
                </a:solidFill>
              </a:rPr>
              <a:t>Je kunt de woorden ook beluisteren</a:t>
            </a:r>
          </a:p>
        </p:txBody>
      </p:sp>
      <p:sp>
        <p:nvSpPr>
          <p:cNvPr id="5" name="Tekstvak 4"/>
          <p:cNvSpPr txBox="1"/>
          <p:nvPr/>
        </p:nvSpPr>
        <p:spPr>
          <a:xfrm>
            <a:off x="7704098" y="5604006"/>
            <a:ext cx="4152279" cy="923330"/>
          </a:xfrm>
          <a:prstGeom prst="rect">
            <a:avLst/>
          </a:prstGeom>
          <a:noFill/>
        </p:spPr>
        <p:txBody>
          <a:bodyPr wrap="square" rtlCol="0">
            <a:spAutoFit/>
          </a:bodyPr>
          <a:lstStyle/>
          <a:p>
            <a:r>
              <a:rPr lang="nl-NL" dirty="0">
                <a:solidFill>
                  <a:srgbClr val="FF0000"/>
                </a:solidFill>
              </a:rPr>
              <a:t>Nadelen:</a:t>
            </a:r>
          </a:p>
          <a:p>
            <a:pPr marL="285750" indent="-285750">
              <a:buFont typeface="Arial" panose="020B0604020202020204" pitchFamily="34" charset="0"/>
              <a:buChar char="•"/>
            </a:pPr>
            <a:r>
              <a:rPr lang="nl-NL" dirty="0">
                <a:solidFill>
                  <a:srgbClr val="FF0000"/>
                </a:solidFill>
              </a:rPr>
              <a:t>Let op spelfouten bij het invoeren</a:t>
            </a:r>
          </a:p>
          <a:p>
            <a:pPr marL="285750" indent="-285750">
              <a:buFont typeface="Arial" panose="020B0604020202020204" pitchFamily="34" charset="0"/>
              <a:buChar char="•"/>
            </a:pPr>
            <a:r>
              <a:rPr lang="nl-NL" dirty="0">
                <a:solidFill>
                  <a:srgbClr val="FF0000"/>
                </a:solidFill>
              </a:rPr>
              <a:t>Wie schrijft die blijft!</a:t>
            </a:r>
          </a:p>
        </p:txBody>
      </p:sp>
    </p:spTree>
    <p:extLst>
      <p:ext uri="{BB962C8B-B14F-4D97-AF65-F5344CB8AC3E}">
        <p14:creationId xmlns:p14="http://schemas.microsoft.com/office/powerpoint/2010/main" val="404182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981200" y="274638"/>
            <a:ext cx="8229600" cy="1143000"/>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algn="l"/>
            <a:r>
              <a:rPr lang="nl-NL" dirty="0"/>
              <a:t>Woordspin </a:t>
            </a:r>
            <a:r>
              <a:rPr lang="nl-NL" sz="2400" dirty="0"/>
              <a:t>(thematisch)</a:t>
            </a:r>
          </a:p>
        </p:txBody>
      </p:sp>
      <p:sp>
        <p:nvSpPr>
          <p:cNvPr id="5" name="Ovaal 4"/>
          <p:cNvSpPr/>
          <p:nvPr/>
        </p:nvSpPr>
        <p:spPr>
          <a:xfrm>
            <a:off x="4871864" y="3212976"/>
            <a:ext cx="2808312" cy="165618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nl-NL"/>
          </a:p>
        </p:txBody>
      </p:sp>
      <p:sp>
        <p:nvSpPr>
          <p:cNvPr id="6" name="Tekstvak 5"/>
          <p:cNvSpPr txBox="1"/>
          <p:nvPr/>
        </p:nvSpPr>
        <p:spPr>
          <a:xfrm>
            <a:off x="5141821" y="3779458"/>
            <a:ext cx="2322331" cy="769441"/>
          </a:xfrm>
          <a:prstGeom prst="rect">
            <a:avLst/>
          </a:prstGeom>
          <a:noFill/>
        </p:spPr>
        <p:txBody>
          <a:bodyPr wrap="square" rtlCol="0">
            <a:spAutoFit/>
          </a:bodyPr>
          <a:lstStyle/>
          <a:p>
            <a:pPr algn="ctr"/>
            <a:r>
              <a:rPr lang="nl-NL" sz="4400" dirty="0" err="1"/>
              <a:t>leisure</a:t>
            </a:r>
            <a:r>
              <a:rPr lang="nl-NL" sz="4400" dirty="0"/>
              <a:t> </a:t>
            </a:r>
            <a:r>
              <a:rPr lang="nl-NL" sz="4400" dirty="0" err="1"/>
              <a:t>activity</a:t>
            </a:r>
            <a:endParaRPr lang="nl-NL" sz="4400" dirty="0"/>
          </a:p>
        </p:txBody>
      </p:sp>
      <p:sp>
        <p:nvSpPr>
          <p:cNvPr id="7" name="Tekstvak 6"/>
          <p:cNvSpPr txBox="1"/>
          <p:nvPr/>
        </p:nvSpPr>
        <p:spPr>
          <a:xfrm>
            <a:off x="2351584" y="3856402"/>
            <a:ext cx="1368152" cy="523220"/>
          </a:xfrm>
          <a:prstGeom prst="rect">
            <a:avLst/>
          </a:prstGeom>
          <a:noFill/>
        </p:spPr>
        <p:txBody>
          <a:bodyPr wrap="square" rtlCol="0">
            <a:spAutoFit/>
          </a:bodyPr>
          <a:lstStyle/>
          <a:p>
            <a:r>
              <a:rPr lang="nl-NL" sz="2800" dirty="0" err="1"/>
              <a:t>sunbathing</a:t>
            </a:r>
            <a:endParaRPr lang="nl-NL" dirty="0"/>
          </a:p>
        </p:txBody>
      </p:sp>
      <p:sp>
        <p:nvSpPr>
          <p:cNvPr id="8" name="Tekstvak 7"/>
          <p:cNvSpPr txBox="1"/>
          <p:nvPr/>
        </p:nvSpPr>
        <p:spPr>
          <a:xfrm>
            <a:off x="2387588" y="4797152"/>
            <a:ext cx="1296144" cy="523220"/>
          </a:xfrm>
          <a:prstGeom prst="rect">
            <a:avLst/>
          </a:prstGeom>
          <a:noFill/>
        </p:spPr>
        <p:txBody>
          <a:bodyPr wrap="square" rtlCol="0">
            <a:spAutoFit/>
          </a:bodyPr>
          <a:lstStyle/>
          <a:p>
            <a:r>
              <a:rPr lang="nl-NL" sz="2800" dirty="0" err="1"/>
              <a:t>sailing</a:t>
            </a:r>
            <a:endParaRPr lang="nl-NL" sz="2800" dirty="0"/>
          </a:p>
        </p:txBody>
      </p:sp>
      <p:sp>
        <p:nvSpPr>
          <p:cNvPr id="9" name="Tekstvak 8"/>
          <p:cNvSpPr txBox="1"/>
          <p:nvPr/>
        </p:nvSpPr>
        <p:spPr>
          <a:xfrm>
            <a:off x="8445660" y="2920298"/>
            <a:ext cx="1368152" cy="584775"/>
          </a:xfrm>
          <a:prstGeom prst="rect">
            <a:avLst/>
          </a:prstGeom>
          <a:noFill/>
        </p:spPr>
        <p:txBody>
          <a:bodyPr wrap="square" rtlCol="0">
            <a:spAutoFit/>
          </a:bodyPr>
          <a:lstStyle/>
          <a:p>
            <a:r>
              <a:rPr lang="nl-NL" sz="3200" dirty="0" err="1"/>
              <a:t>skiing</a:t>
            </a:r>
            <a:endParaRPr lang="nl-NL" sz="3200" dirty="0"/>
          </a:p>
        </p:txBody>
      </p:sp>
      <p:sp>
        <p:nvSpPr>
          <p:cNvPr id="10" name="Tekstvak 9"/>
          <p:cNvSpPr txBox="1"/>
          <p:nvPr/>
        </p:nvSpPr>
        <p:spPr>
          <a:xfrm>
            <a:off x="2351584" y="2886035"/>
            <a:ext cx="1296144" cy="523220"/>
          </a:xfrm>
          <a:prstGeom prst="rect">
            <a:avLst/>
          </a:prstGeom>
          <a:noFill/>
        </p:spPr>
        <p:txBody>
          <a:bodyPr wrap="square" rtlCol="0">
            <a:spAutoFit/>
          </a:bodyPr>
          <a:lstStyle/>
          <a:p>
            <a:r>
              <a:rPr lang="nl-NL" sz="2800" dirty="0" err="1"/>
              <a:t>surfing</a:t>
            </a:r>
            <a:endParaRPr lang="nl-NL" dirty="0"/>
          </a:p>
        </p:txBody>
      </p:sp>
      <p:cxnSp>
        <p:nvCxnSpPr>
          <p:cNvPr id="11" name="Rechte verbindingslijn 10"/>
          <p:cNvCxnSpPr/>
          <p:nvPr/>
        </p:nvCxnSpPr>
        <p:spPr>
          <a:xfrm>
            <a:off x="3287688" y="3255368"/>
            <a:ext cx="1584176" cy="524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Rechte verbindingslijn 11"/>
          <p:cNvCxnSpPr>
            <a:endCxn id="5" idx="2"/>
          </p:cNvCxnSpPr>
          <p:nvPr/>
        </p:nvCxnSpPr>
        <p:spPr>
          <a:xfrm>
            <a:off x="3575720" y="4041068"/>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Rechte verbindingslijn 12"/>
          <p:cNvCxnSpPr/>
          <p:nvPr/>
        </p:nvCxnSpPr>
        <p:spPr>
          <a:xfrm flipV="1">
            <a:off x="3035660" y="4437112"/>
            <a:ext cx="2106160" cy="544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Rechte verbindingslijn 13"/>
          <p:cNvCxnSpPr/>
          <p:nvPr/>
        </p:nvCxnSpPr>
        <p:spPr>
          <a:xfrm flipV="1">
            <a:off x="7608168" y="3255368"/>
            <a:ext cx="1152128" cy="461665"/>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kstvak 14"/>
          <p:cNvSpPr txBox="1"/>
          <p:nvPr/>
        </p:nvSpPr>
        <p:spPr>
          <a:xfrm>
            <a:off x="2351584" y="1943254"/>
            <a:ext cx="1512168" cy="523220"/>
          </a:xfrm>
          <a:prstGeom prst="rect">
            <a:avLst/>
          </a:prstGeom>
          <a:noFill/>
        </p:spPr>
        <p:txBody>
          <a:bodyPr wrap="square" rtlCol="0">
            <a:spAutoFit/>
          </a:bodyPr>
          <a:lstStyle/>
          <a:p>
            <a:r>
              <a:rPr lang="nl-NL" sz="2800" dirty="0"/>
              <a:t>windsurfing</a:t>
            </a:r>
          </a:p>
        </p:txBody>
      </p:sp>
      <p:sp>
        <p:nvSpPr>
          <p:cNvPr id="16" name="Tekstvak 15"/>
          <p:cNvSpPr txBox="1"/>
          <p:nvPr/>
        </p:nvSpPr>
        <p:spPr>
          <a:xfrm>
            <a:off x="2351584" y="5661248"/>
            <a:ext cx="2160240" cy="523220"/>
          </a:xfrm>
          <a:prstGeom prst="rect">
            <a:avLst/>
          </a:prstGeom>
          <a:noFill/>
        </p:spPr>
        <p:txBody>
          <a:bodyPr wrap="square" rtlCol="0">
            <a:spAutoFit/>
          </a:bodyPr>
          <a:lstStyle/>
          <a:p>
            <a:r>
              <a:rPr lang="nl-NL" sz="2800" dirty="0" err="1"/>
              <a:t>waterskiing</a:t>
            </a:r>
            <a:endParaRPr lang="nl-NL" sz="2800" dirty="0"/>
          </a:p>
        </p:txBody>
      </p:sp>
      <p:cxnSp>
        <p:nvCxnSpPr>
          <p:cNvPr id="17" name="Rechte verbindingslijn 16"/>
          <p:cNvCxnSpPr/>
          <p:nvPr/>
        </p:nvCxnSpPr>
        <p:spPr>
          <a:xfrm>
            <a:off x="3431704" y="2245514"/>
            <a:ext cx="1710116" cy="12718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a:endCxn id="5" idx="3"/>
          </p:cNvCxnSpPr>
          <p:nvPr/>
        </p:nvCxnSpPr>
        <p:spPr>
          <a:xfrm flipV="1">
            <a:off x="3575720" y="4626618"/>
            <a:ext cx="1707412" cy="1219297"/>
          </a:xfrm>
          <a:prstGeom prst="line">
            <a:avLst/>
          </a:prstGeom>
        </p:spPr>
        <p:style>
          <a:lnRef idx="1">
            <a:schemeClr val="accent1"/>
          </a:lnRef>
          <a:fillRef idx="0">
            <a:schemeClr val="accent1"/>
          </a:fillRef>
          <a:effectRef idx="0">
            <a:schemeClr val="accent1"/>
          </a:effectRef>
          <a:fontRef idx="minor">
            <a:schemeClr val="tx1"/>
          </a:fontRef>
        </p:style>
      </p:cxnSp>
      <p:sp>
        <p:nvSpPr>
          <p:cNvPr id="19" name="Afgeronde rechthoek 18"/>
          <p:cNvSpPr/>
          <p:nvPr/>
        </p:nvSpPr>
        <p:spPr>
          <a:xfrm>
            <a:off x="2351584" y="1340768"/>
            <a:ext cx="1737156" cy="50405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20" name="Tekstvak 19"/>
          <p:cNvSpPr txBox="1"/>
          <p:nvPr/>
        </p:nvSpPr>
        <p:spPr>
          <a:xfrm>
            <a:off x="2513602" y="1304474"/>
            <a:ext cx="1413120" cy="523220"/>
          </a:xfrm>
          <a:prstGeom prst="rect">
            <a:avLst/>
          </a:prstGeom>
          <a:noFill/>
        </p:spPr>
        <p:txBody>
          <a:bodyPr wrap="square" rtlCol="0">
            <a:spAutoFit/>
          </a:bodyPr>
          <a:lstStyle/>
          <a:p>
            <a:pPr algn="ctr"/>
            <a:r>
              <a:rPr lang="nl-NL" sz="2800" dirty="0" err="1"/>
              <a:t>summer</a:t>
            </a:r>
            <a:endParaRPr lang="nl-NL" sz="2800" dirty="0"/>
          </a:p>
        </p:txBody>
      </p:sp>
      <p:sp>
        <p:nvSpPr>
          <p:cNvPr id="21" name="Afgeronde rechthoek 20"/>
          <p:cNvSpPr/>
          <p:nvPr/>
        </p:nvSpPr>
        <p:spPr>
          <a:xfrm>
            <a:off x="8040216" y="1340768"/>
            <a:ext cx="177359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Tekstvak 21"/>
          <p:cNvSpPr txBox="1"/>
          <p:nvPr/>
        </p:nvSpPr>
        <p:spPr>
          <a:xfrm>
            <a:off x="8184232" y="1321408"/>
            <a:ext cx="1368152" cy="523220"/>
          </a:xfrm>
          <a:prstGeom prst="rect">
            <a:avLst/>
          </a:prstGeom>
          <a:noFill/>
        </p:spPr>
        <p:txBody>
          <a:bodyPr wrap="square" rtlCol="0">
            <a:spAutoFit/>
          </a:bodyPr>
          <a:lstStyle/>
          <a:p>
            <a:pPr algn="ctr"/>
            <a:r>
              <a:rPr lang="nl-NL" sz="2800" dirty="0"/>
              <a:t>winter</a:t>
            </a:r>
          </a:p>
        </p:txBody>
      </p:sp>
      <p:cxnSp>
        <p:nvCxnSpPr>
          <p:cNvPr id="23" name="Rechte verbindingslijn 22"/>
          <p:cNvCxnSpPr/>
          <p:nvPr/>
        </p:nvCxnSpPr>
        <p:spPr>
          <a:xfrm>
            <a:off x="6168008" y="2245515"/>
            <a:ext cx="0" cy="1009853"/>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kstvak 23"/>
          <p:cNvSpPr txBox="1"/>
          <p:nvPr/>
        </p:nvSpPr>
        <p:spPr>
          <a:xfrm>
            <a:off x="5645950" y="1876182"/>
            <a:ext cx="1044116" cy="523220"/>
          </a:xfrm>
          <a:prstGeom prst="rect">
            <a:avLst/>
          </a:prstGeom>
          <a:noFill/>
        </p:spPr>
        <p:txBody>
          <a:bodyPr wrap="square" rtlCol="0">
            <a:spAutoFit/>
          </a:bodyPr>
          <a:lstStyle/>
          <a:p>
            <a:r>
              <a:rPr lang="nl-NL" sz="2800" dirty="0"/>
              <a:t>reading</a:t>
            </a:r>
          </a:p>
        </p:txBody>
      </p:sp>
      <p:sp>
        <p:nvSpPr>
          <p:cNvPr id="25" name="Tekstvak 24"/>
          <p:cNvSpPr txBox="1"/>
          <p:nvPr/>
        </p:nvSpPr>
        <p:spPr>
          <a:xfrm>
            <a:off x="5245640" y="5312586"/>
            <a:ext cx="5061340"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nl-NL" sz="2400" b="1" dirty="0"/>
              <a:t>TIP: </a:t>
            </a:r>
            <a:r>
              <a:rPr lang="nl-NL" sz="2400" dirty="0"/>
              <a:t>maak tekeningen bij de woorden om ze nog beter te onthouden! (vooral als jij graag ‘visueel’ leert.)</a:t>
            </a:r>
          </a:p>
        </p:txBody>
      </p:sp>
      <p:pic>
        <p:nvPicPr>
          <p:cNvPr id="26" name="Picture 2" descr="C:\Program Files (x86)\Microsoft Office\MEDIA\CAGCAT10\j029215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5720" y="2249853"/>
            <a:ext cx="449336" cy="53316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Program Files (x86)\Microsoft Office\MEDIA\CAGCAT10\j0299587.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90902" y="1368651"/>
            <a:ext cx="449070" cy="44829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5" descr="C:\Users\Yvette\AppData\Local\Microsoft\Windows\Temporary Internet Files\Content.IE5\80JKALUY\MC90043820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51858" y="1288724"/>
            <a:ext cx="555136" cy="556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439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Plak maar vol </a:t>
            </a:r>
            <a:r>
              <a:rPr lang="nl-NL" sz="2400" dirty="0"/>
              <a:t>(visualiseren)</a:t>
            </a:r>
          </a:p>
        </p:txBody>
      </p:sp>
      <p:sp>
        <p:nvSpPr>
          <p:cNvPr id="3" name="Tijdelijke aanduiding voor inhoud 2"/>
          <p:cNvSpPr>
            <a:spLocks noGrp="1"/>
          </p:cNvSpPr>
          <p:nvPr>
            <p:ph idx="1"/>
          </p:nvPr>
        </p:nvSpPr>
        <p:spPr>
          <a:xfrm>
            <a:off x="838200" y="1929383"/>
            <a:ext cx="10515600" cy="4563491"/>
          </a:xfrm>
        </p:spPr>
        <p:txBody>
          <a:bodyPr>
            <a:normAutofit fontScale="92500" lnSpcReduction="10000"/>
          </a:bodyPr>
          <a:lstStyle/>
          <a:p>
            <a:r>
              <a:rPr lang="nl-NL" dirty="0"/>
              <a:t>Schrijf een woord op een post-</a:t>
            </a:r>
            <a:r>
              <a:rPr lang="nl-NL" dirty="0" err="1"/>
              <a:t>it</a:t>
            </a:r>
            <a:r>
              <a:rPr lang="nl-NL" dirty="0"/>
              <a:t> blaadje;</a:t>
            </a:r>
          </a:p>
          <a:p>
            <a:r>
              <a:rPr lang="nl-NL" dirty="0"/>
              <a:t>Plak het blaadje op het voorwerp of iets dat met dit voorwerp te maken heeft in huis/je kamer;</a:t>
            </a:r>
          </a:p>
          <a:p>
            <a:pPr marL="0" indent="0">
              <a:buNone/>
            </a:pPr>
            <a:endParaRPr lang="nl-NL" dirty="0"/>
          </a:p>
          <a:p>
            <a:pPr marL="0" indent="0">
              <a:buNone/>
            </a:pPr>
            <a:r>
              <a:rPr lang="nl-NL" dirty="0"/>
              <a:t>-&gt; Plak bv ‘</a:t>
            </a:r>
            <a:r>
              <a:rPr lang="nl-NL" i="1" dirty="0" err="1"/>
              <a:t>television</a:t>
            </a:r>
            <a:r>
              <a:rPr lang="nl-NL" dirty="0"/>
              <a:t>’ op de tv, ‘</a:t>
            </a:r>
            <a:r>
              <a:rPr lang="nl-NL" i="1" dirty="0"/>
              <a:t>desk</a:t>
            </a:r>
            <a:r>
              <a:rPr lang="nl-NL" dirty="0"/>
              <a:t>’ op je bureau, ‘</a:t>
            </a:r>
            <a:r>
              <a:rPr lang="nl-NL" i="1" dirty="0"/>
              <a:t>get up</a:t>
            </a:r>
            <a:r>
              <a:rPr lang="nl-NL" dirty="0"/>
              <a:t>’ boven je bed, en ‘</a:t>
            </a:r>
            <a:r>
              <a:rPr lang="nl-NL" i="1" dirty="0" err="1"/>
              <a:t>clothes</a:t>
            </a:r>
            <a:r>
              <a:rPr lang="nl-NL" dirty="0"/>
              <a:t>’ op je kledingkast;</a:t>
            </a:r>
          </a:p>
          <a:p>
            <a:pPr marL="0" indent="0">
              <a:buNone/>
            </a:pPr>
            <a:r>
              <a:rPr lang="nl-NL" dirty="0"/>
              <a:t>-&gt; Plak bv ‘</a:t>
            </a:r>
            <a:r>
              <a:rPr lang="nl-NL" i="1" dirty="0"/>
              <a:t>rouge</a:t>
            </a:r>
            <a:r>
              <a:rPr lang="nl-NL" dirty="0"/>
              <a:t>’ op iets roods in je kamer, ‘</a:t>
            </a:r>
            <a:r>
              <a:rPr lang="nl-NL" i="1" dirty="0" err="1"/>
              <a:t>l’ordinateur</a:t>
            </a:r>
            <a:r>
              <a:rPr lang="nl-NL" dirty="0"/>
              <a:t>’ op je computer, ‘</a:t>
            </a:r>
            <a:r>
              <a:rPr lang="nl-NL" i="1" dirty="0"/>
              <a:t>bonjour</a:t>
            </a:r>
            <a:r>
              <a:rPr lang="nl-NL" dirty="0"/>
              <a:t>’ aan de buitenkant van je kamerdeur en ‘</a:t>
            </a:r>
            <a:r>
              <a:rPr lang="nl-NL" i="1" dirty="0"/>
              <a:t>au revoir</a:t>
            </a:r>
            <a:r>
              <a:rPr lang="nl-NL" dirty="0"/>
              <a:t>’ aan de binnenkant.</a:t>
            </a:r>
          </a:p>
          <a:p>
            <a:endParaRPr lang="nl-NL" dirty="0"/>
          </a:p>
          <a:p>
            <a:r>
              <a:rPr lang="nl-NL" dirty="0"/>
              <a:t>Gebruik voor de verschillende talen andere kleuren (blaadje/stift/pen);</a:t>
            </a:r>
          </a:p>
          <a:p>
            <a:r>
              <a:rPr lang="nl-NL" dirty="0"/>
              <a:t>Je leert de worden door over ze na te denken en ze op te schrijven, maar ook omdat je ze elke dag ziet!</a:t>
            </a:r>
          </a:p>
          <a:p>
            <a:pPr marL="0" indent="0">
              <a:buNone/>
            </a:pPr>
            <a:endParaRPr lang="nl-NL" dirty="0"/>
          </a:p>
          <a:p>
            <a:endParaRPr lang="nl-NL" dirty="0"/>
          </a:p>
        </p:txBody>
      </p:sp>
    </p:spTree>
    <p:extLst>
      <p:ext uri="{BB962C8B-B14F-4D97-AF65-F5344CB8AC3E}">
        <p14:creationId xmlns:p14="http://schemas.microsoft.com/office/powerpoint/2010/main" val="2267039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Afbeeldingen </a:t>
            </a:r>
            <a:r>
              <a:rPr lang="nl-NL" sz="2400" dirty="0"/>
              <a:t>(visualiseren)</a:t>
            </a:r>
            <a:endParaRPr lang="nl-NL" dirty="0"/>
          </a:p>
        </p:txBody>
      </p:sp>
      <p:sp>
        <p:nvSpPr>
          <p:cNvPr id="3" name="Tijdelijke aanduiding voor inhoud 2"/>
          <p:cNvSpPr>
            <a:spLocks noGrp="1"/>
          </p:cNvSpPr>
          <p:nvPr>
            <p:ph idx="1"/>
          </p:nvPr>
        </p:nvSpPr>
        <p:spPr/>
        <p:txBody>
          <a:bodyPr/>
          <a:lstStyle/>
          <a:p>
            <a:pPr>
              <a:buFont typeface="Wingdings" panose="05000000000000000000" pitchFamily="2" charset="2"/>
              <a:buChar char="§"/>
            </a:pPr>
            <a:r>
              <a:rPr lang="nl-NL" dirty="0"/>
              <a:t>Teken/schets plaatjes bij de woorden die je moet leren</a:t>
            </a:r>
          </a:p>
          <a:p>
            <a:pPr marL="0" indent="0">
              <a:buNone/>
            </a:pPr>
            <a:r>
              <a:rPr lang="nl-NL" dirty="0"/>
              <a:t>OF</a:t>
            </a:r>
          </a:p>
          <a:p>
            <a:pPr>
              <a:buFont typeface="Wingdings" panose="05000000000000000000" pitchFamily="2" charset="2"/>
              <a:buChar char="§"/>
            </a:pPr>
            <a:r>
              <a:rPr lang="nl-NL" dirty="0"/>
              <a:t>Zoek plaatjes op internet/tijdschriften die passen bij de woorden</a:t>
            </a:r>
          </a:p>
          <a:p>
            <a:endParaRPr lang="nl-NL" dirty="0"/>
          </a:p>
          <a:p>
            <a:r>
              <a:rPr lang="nl-NL" dirty="0" err="1"/>
              <a:t>humidity</a:t>
            </a:r>
            <a:r>
              <a:rPr lang="nl-NL" dirty="0"/>
              <a:t> 				</a:t>
            </a:r>
            <a:r>
              <a:rPr lang="nl-NL" dirty="0" err="1"/>
              <a:t>cautious</a:t>
            </a:r>
            <a:r>
              <a:rPr lang="nl-NL" dirty="0"/>
              <a:t> </a:t>
            </a:r>
          </a:p>
          <a:p>
            <a:endParaRPr lang="nl-NL" dirty="0"/>
          </a:p>
          <a:p>
            <a:r>
              <a:rPr lang="nl-NL" dirty="0" err="1"/>
              <a:t>commute</a:t>
            </a:r>
            <a:r>
              <a:rPr lang="nl-NL" dirty="0"/>
              <a:t> 				</a:t>
            </a:r>
            <a:r>
              <a:rPr lang="nl-NL" dirty="0" err="1"/>
              <a:t>allegiance</a:t>
            </a:r>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5265" y="3927488"/>
            <a:ext cx="1619250" cy="1074420"/>
          </a:xfrm>
          <a:prstGeom prst="rect">
            <a:avLst/>
          </a:prstGeom>
        </p:spPr>
      </p:pic>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5265" y="5148002"/>
            <a:ext cx="1979937" cy="1161358"/>
          </a:xfrm>
          <a:prstGeom prst="rect">
            <a:avLst/>
          </a:prstGeom>
        </p:spPr>
      </p:pic>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90385" y="3657440"/>
            <a:ext cx="1301893" cy="1344468"/>
          </a:xfrm>
          <a:prstGeom prst="rect">
            <a:avLst/>
          </a:prstGeom>
        </p:spPr>
      </p:pic>
      <p:pic>
        <p:nvPicPr>
          <p:cNvPr id="9" name="Afbeelding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90385" y="5142718"/>
            <a:ext cx="1344386" cy="1230630"/>
          </a:xfrm>
          <a:prstGeom prst="rect">
            <a:avLst/>
          </a:prstGeom>
        </p:spPr>
      </p:pic>
    </p:spTree>
    <p:extLst>
      <p:ext uri="{BB962C8B-B14F-4D97-AF65-F5344CB8AC3E}">
        <p14:creationId xmlns:p14="http://schemas.microsoft.com/office/powerpoint/2010/main" val="1360994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nl-NL" dirty="0"/>
            </a:br>
            <a:r>
              <a:rPr lang="nl-NL" dirty="0" err="1"/>
              <a:t>Let’s</a:t>
            </a:r>
            <a:r>
              <a:rPr lang="nl-NL" dirty="0"/>
              <a:t> start</a:t>
            </a:r>
            <a:br>
              <a:rPr lang="nl-NL" dirty="0"/>
            </a:br>
            <a:endParaRPr lang="nl-NL" dirty="0"/>
          </a:p>
        </p:txBody>
      </p:sp>
      <p:sp>
        <p:nvSpPr>
          <p:cNvPr id="3" name="Tijdelijke aanduiding voor inhoud 2"/>
          <p:cNvSpPr>
            <a:spLocks noGrp="1"/>
          </p:cNvSpPr>
          <p:nvPr>
            <p:ph idx="1"/>
          </p:nvPr>
        </p:nvSpPr>
        <p:spPr>
          <a:xfrm>
            <a:off x="838200" y="1929383"/>
            <a:ext cx="10515600" cy="4563491"/>
          </a:xfrm>
        </p:spPr>
        <p:txBody>
          <a:bodyPr>
            <a:normAutofit/>
          </a:bodyPr>
          <a:lstStyle/>
          <a:p>
            <a:r>
              <a:rPr lang="nl-NL" sz="3200" dirty="0"/>
              <a:t>U krijgt nu 5 minuten de tijd om de uitgedeelde woordenlijst te leren (</a:t>
            </a:r>
            <a:r>
              <a:rPr lang="nl-NL" sz="3200" dirty="0" err="1"/>
              <a:t>En-Ne</a:t>
            </a:r>
            <a:r>
              <a:rPr lang="nl-NL" sz="3200" dirty="0"/>
              <a:t> en </a:t>
            </a:r>
            <a:r>
              <a:rPr lang="nl-NL" sz="3200" dirty="0" err="1"/>
              <a:t>Ne-En</a:t>
            </a:r>
            <a:r>
              <a:rPr lang="nl-NL" sz="3200" dirty="0"/>
              <a:t>)</a:t>
            </a:r>
          </a:p>
          <a:p>
            <a:endParaRPr lang="nl-NL" sz="3200" dirty="0"/>
          </a:p>
          <a:p>
            <a:r>
              <a:rPr lang="nl-NL" sz="3200" dirty="0" err="1">
                <a:hlinkClick r:id="rId2"/>
              </a:rPr>
              <a:t>Let's</a:t>
            </a:r>
            <a:r>
              <a:rPr lang="nl-NL" sz="3200" dirty="0">
                <a:hlinkClick r:id="rId2"/>
              </a:rPr>
              <a:t> start</a:t>
            </a:r>
            <a:endParaRPr lang="nl-NL" sz="3200" dirty="0"/>
          </a:p>
        </p:txBody>
      </p:sp>
    </p:spTree>
    <p:extLst>
      <p:ext uri="{BB962C8B-B14F-4D97-AF65-F5344CB8AC3E}">
        <p14:creationId xmlns:p14="http://schemas.microsoft.com/office/powerpoint/2010/main" val="4017614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Overhoring!</a:t>
            </a:r>
          </a:p>
        </p:txBody>
      </p:sp>
      <p:sp>
        <p:nvSpPr>
          <p:cNvPr id="3" name="Tijdelijke aanduiding voor inhoud 2"/>
          <p:cNvSpPr>
            <a:spLocks noGrp="1"/>
          </p:cNvSpPr>
          <p:nvPr>
            <p:ph idx="1"/>
          </p:nvPr>
        </p:nvSpPr>
        <p:spPr/>
        <p:txBody>
          <a:bodyPr/>
          <a:lstStyle/>
          <a:p>
            <a:r>
              <a:rPr lang="nl-NL" sz="3200" dirty="0"/>
              <a:t>Wat is de vertaling van de volgende woorden:</a:t>
            </a:r>
          </a:p>
          <a:p>
            <a:endParaRPr lang="nl-NL" sz="3200" dirty="0"/>
          </a:p>
          <a:p>
            <a:pPr marL="457200" indent="-457200">
              <a:buFont typeface="+mj-lt"/>
              <a:buAutoNum type="arabicPeriod"/>
            </a:pPr>
            <a:r>
              <a:rPr lang="nl-NL" dirty="0" err="1"/>
              <a:t>attendance</a:t>
            </a:r>
            <a:endParaRPr lang="nl-NL" dirty="0"/>
          </a:p>
          <a:p>
            <a:pPr marL="457200" indent="-457200">
              <a:buFont typeface="+mj-lt"/>
              <a:buAutoNum type="arabicPeriod"/>
            </a:pPr>
            <a:r>
              <a:rPr lang="nl-NL" dirty="0" err="1"/>
              <a:t>to</a:t>
            </a:r>
            <a:r>
              <a:rPr lang="nl-NL" dirty="0"/>
              <a:t> </a:t>
            </a:r>
            <a:r>
              <a:rPr lang="nl-NL" dirty="0" err="1"/>
              <a:t>compile</a:t>
            </a:r>
            <a:endParaRPr lang="nl-NL" dirty="0"/>
          </a:p>
          <a:p>
            <a:pPr marL="457200" indent="-457200">
              <a:buFont typeface="+mj-lt"/>
              <a:buAutoNum type="arabicPeriod"/>
            </a:pPr>
            <a:r>
              <a:rPr lang="nl-NL" dirty="0"/>
              <a:t>verachten</a:t>
            </a:r>
          </a:p>
          <a:p>
            <a:pPr marL="457200" indent="-457200">
              <a:buFont typeface="+mj-lt"/>
              <a:buAutoNum type="arabicPeriod"/>
            </a:pPr>
            <a:r>
              <a:rPr lang="nl-NL" dirty="0"/>
              <a:t>tekort</a:t>
            </a:r>
          </a:p>
          <a:p>
            <a:pPr marL="457200" indent="-457200">
              <a:buFont typeface="+mj-lt"/>
              <a:buAutoNum type="arabicPeriod"/>
            </a:pPr>
            <a:endParaRPr lang="nl-NL" sz="2400" dirty="0"/>
          </a:p>
          <a:p>
            <a:pPr marL="0" indent="0">
              <a:buNone/>
            </a:pPr>
            <a:endParaRPr lang="nl-NL" dirty="0"/>
          </a:p>
          <a:p>
            <a:pPr marL="457200" indent="-457200">
              <a:buFont typeface="+mj-lt"/>
              <a:buAutoNum type="arabicPeriod"/>
            </a:pPr>
            <a:endParaRPr lang="nl-NL" dirty="0"/>
          </a:p>
        </p:txBody>
      </p:sp>
    </p:spTree>
    <p:extLst>
      <p:ext uri="{BB962C8B-B14F-4D97-AF65-F5344CB8AC3E}">
        <p14:creationId xmlns:p14="http://schemas.microsoft.com/office/powerpoint/2010/main" val="174987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 kun je nog meer op letten?</a:t>
            </a:r>
          </a:p>
        </p:txBody>
      </p:sp>
      <p:sp>
        <p:nvSpPr>
          <p:cNvPr id="3" name="Tijdelijke aanduiding voor inhoud 2"/>
          <p:cNvSpPr>
            <a:spLocks noGrp="1"/>
          </p:cNvSpPr>
          <p:nvPr>
            <p:ph idx="1"/>
          </p:nvPr>
        </p:nvSpPr>
        <p:spPr>
          <a:xfrm>
            <a:off x="1024128" y="1912776"/>
            <a:ext cx="9720073" cy="4868168"/>
          </a:xfrm>
        </p:spPr>
        <p:txBody>
          <a:bodyPr>
            <a:normAutofit fontScale="77500" lnSpcReduction="20000"/>
          </a:bodyPr>
          <a:lstStyle/>
          <a:p>
            <a:pPr>
              <a:buFont typeface="Wingdings" panose="05000000000000000000" pitchFamily="2" charset="2"/>
              <a:buChar char="§"/>
            </a:pPr>
            <a:r>
              <a:rPr lang="nl-NL" dirty="0"/>
              <a:t>Begin op tijd (bv de dag dat de woordjes zijn opgegeven)</a:t>
            </a:r>
          </a:p>
          <a:p>
            <a:pPr>
              <a:buFont typeface="Wingdings" panose="05000000000000000000" pitchFamily="2" charset="2"/>
              <a:buChar char="§"/>
            </a:pPr>
            <a:r>
              <a:rPr lang="nl-NL" dirty="0"/>
              <a:t>Leer één taal per keer (bv Engels ‘s middags, Frans ‘s avonds)</a:t>
            </a:r>
          </a:p>
          <a:p>
            <a:pPr>
              <a:buFont typeface="Wingdings" panose="05000000000000000000" pitchFamily="2" charset="2"/>
              <a:buChar char="§"/>
            </a:pPr>
            <a:r>
              <a:rPr lang="nl-NL" dirty="0"/>
              <a:t>Maak gebruik van kleuren om bv </a:t>
            </a:r>
            <a:r>
              <a:rPr lang="nl-NL" dirty="0">
                <a:solidFill>
                  <a:srgbClr val="0070C0"/>
                </a:solidFill>
              </a:rPr>
              <a:t>mannelijk</a:t>
            </a:r>
            <a:r>
              <a:rPr lang="nl-NL" dirty="0"/>
              <a:t>/</a:t>
            </a:r>
            <a:r>
              <a:rPr lang="nl-NL" dirty="0">
                <a:solidFill>
                  <a:srgbClr val="FF0000"/>
                </a:solidFill>
              </a:rPr>
              <a:t>vrouwelijk</a:t>
            </a:r>
            <a:r>
              <a:rPr lang="nl-NL" dirty="0"/>
              <a:t> aan te geven (bij </a:t>
            </a:r>
            <a:r>
              <a:rPr lang="nl-NL" dirty="0" err="1"/>
              <a:t>oa</a:t>
            </a:r>
            <a:r>
              <a:rPr lang="nl-NL" dirty="0"/>
              <a:t> Frans)</a:t>
            </a:r>
          </a:p>
          <a:p>
            <a:pPr>
              <a:buFont typeface="Wingdings" panose="05000000000000000000" pitchFamily="2" charset="2"/>
              <a:buChar char="§"/>
            </a:pPr>
            <a:r>
              <a:rPr lang="nl-NL" dirty="0"/>
              <a:t>Maak gebruik van meerdere strategieën</a:t>
            </a:r>
          </a:p>
          <a:p>
            <a:pPr>
              <a:buFont typeface="Wingdings" panose="05000000000000000000" pitchFamily="2" charset="2"/>
              <a:buChar char="§"/>
            </a:pPr>
            <a:r>
              <a:rPr lang="nl-NL" dirty="0"/>
              <a:t>Leer niet langer dan 10 minuten achter elkaar (beter 3x 10 minuten, dan 1x een half uur)</a:t>
            </a:r>
          </a:p>
          <a:p>
            <a:pPr>
              <a:buFont typeface="Wingdings" panose="05000000000000000000" pitchFamily="2" charset="2"/>
              <a:buChar char="§"/>
            </a:pPr>
            <a:r>
              <a:rPr lang="nl-NL" dirty="0"/>
              <a:t>Wissel het leren af met ander (school)werk of vrije tijd</a:t>
            </a:r>
          </a:p>
          <a:p>
            <a:pPr>
              <a:buFont typeface="Wingdings" panose="05000000000000000000" pitchFamily="2" charset="2"/>
              <a:buChar char="§"/>
            </a:pPr>
            <a:r>
              <a:rPr lang="nl-NL" dirty="0"/>
              <a:t>Laat je overhoren</a:t>
            </a:r>
          </a:p>
          <a:p>
            <a:pPr>
              <a:buFont typeface="Wingdings" panose="05000000000000000000" pitchFamily="2" charset="2"/>
              <a:buChar char="§"/>
            </a:pPr>
            <a:r>
              <a:rPr lang="nl-NL" dirty="0"/>
              <a:t>Leer woorden niet alleen op volgorde, maar ook door elkaar</a:t>
            </a:r>
          </a:p>
          <a:p>
            <a:pPr>
              <a:buFont typeface="Wingdings" panose="05000000000000000000" pitchFamily="2" charset="2"/>
              <a:buChar char="§"/>
            </a:pPr>
            <a:r>
              <a:rPr lang="nl-NL" dirty="0"/>
              <a:t>Bedenk je eigen ezelsbruggetjes</a:t>
            </a:r>
          </a:p>
          <a:p>
            <a:pPr>
              <a:buFont typeface="Wingdings" panose="05000000000000000000" pitchFamily="2" charset="2"/>
              <a:buChar char="§"/>
            </a:pPr>
            <a:r>
              <a:rPr lang="nl-NL" dirty="0"/>
              <a:t>Leer je de woorden ‘s middags? Ken je ze dan ‘s avonds ook nog?</a:t>
            </a:r>
          </a:p>
          <a:p>
            <a:pPr>
              <a:buFont typeface="Wingdings" panose="05000000000000000000" pitchFamily="2" charset="2"/>
              <a:buChar char="§"/>
            </a:pPr>
            <a:r>
              <a:rPr lang="nl-NL" dirty="0"/>
              <a:t>Herhalen, herhalen, herhalen</a:t>
            </a:r>
          </a:p>
        </p:txBody>
      </p:sp>
    </p:spTree>
    <p:extLst>
      <p:ext uri="{BB962C8B-B14F-4D97-AF65-F5344CB8AC3E}">
        <p14:creationId xmlns:p14="http://schemas.microsoft.com/office/powerpoint/2010/main" val="227250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dirty="0"/>
              <a:t>Woordjes leren: hoe doe je dat ook alweer?</a:t>
            </a:r>
          </a:p>
        </p:txBody>
      </p:sp>
      <p:sp>
        <p:nvSpPr>
          <p:cNvPr id="3" name="Tijdelijke aanduiding voor inhoud 2"/>
          <p:cNvSpPr>
            <a:spLocks noGrp="1"/>
          </p:cNvSpPr>
          <p:nvPr>
            <p:ph idx="1"/>
          </p:nvPr>
        </p:nvSpPr>
        <p:spPr/>
        <p:txBody>
          <a:bodyPr/>
          <a:lstStyle/>
          <a:p>
            <a:pPr>
              <a:buFont typeface="Wingdings" panose="05000000000000000000" pitchFamily="2" charset="2"/>
              <a:buChar char="§"/>
            </a:pPr>
            <a:r>
              <a:rPr lang="nl-NL" sz="3600" dirty="0"/>
              <a:t>Zelf aan de slag</a:t>
            </a:r>
          </a:p>
          <a:p>
            <a:pPr>
              <a:buFont typeface="Wingdings" panose="05000000000000000000" pitchFamily="2" charset="2"/>
              <a:buChar char="§"/>
            </a:pPr>
            <a:r>
              <a:rPr lang="nl-NL" sz="3600" dirty="0"/>
              <a:t>De basis</a:t>
            </a:r>
          </a:p>
          <a:p>
            <a:pPr>
              <a:buFont typeface="Wingdings" panose="05000000000000000000" pitchFamily="2" charset="2"/>
              <a:buChar char="§"/>
            </a:pPr>
            <a:r>
              <a:rPr lang="nl-NL" sz="3600" dirty="0"/>
              <a:t>Strategieën</a:t>
            </a:r>
          </a:p>
          <a:p>
            <a:pPr>
              <a:buFont typeface="Wingdings" panose="05000000000000000000" pitchFamily="2" charset="2"/>
              <a:buChar char="§"/>
            </a:pPr>
            <a:r>
              <a:rPr lang="nl-NL" sz="3600" dirty="0"/>
              <a:t>Zelf uitproberen</a:t>
            </a:r>
          </a:p>
          <a:p>
            <a:pPr mar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13038">
            <a:off x="5665238" y="2491964"/>
            <a:ext cx="5321559" cy="3159676"/>
          </a:xfrm>
          <a:prstGeom prst="rect">
            <a:avLst/>
          </a:prstGeom>
        </p:spPr>
      </p:pic>
    </p:spTree>
    <p:extLst>
      <p:ext uri="{BB962C8B-B14F-4D97-AF65-F5344CB8AC3E}">
        <p14:creationId xmlns:p14="http://schemas.microsoft.com/office/powerpoint/2010/main" val="4079362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nl-NL" dirty="0"/>
            </a:br>
            <a:r>
              <a:rPr lang="nl-NL" dirty="0" err="1"/>
              <a:t>Let’s</a:t>
            </a:r>
            <a:r>
              <a:rPr lang="nl-NL" dirty="0"/>
              <a:t> start</a:t>
            </a:r>
            <a:br>
              <a:rPr lang="nl-NL" dirty="0"/>
            </a:br>
            <a:endParaRPr lang="nl-NL" dirty="0"/>
          </a:p>
        </p:txBody>
      </p:sp>
      <p:sp>
        <p:nvSpPr>
          <p:cNvPr id="3" name="Tijdelijke aanduiding voor inhoud 2"/>
          <p:cNvSpPr>
            <a:spLocks noGrp="1"/>
          </p:cNvSpPr>
          <p:nvPr>
            <p:ph idx="1"/>
          </p:nvPr>
        </p:nvSpPr>
        <p:spPr/>
        <p:txBody>
          <a:bodyPr>
            <a:normAutofit/>
          </a:bodyPr>
          <a:lstStyle/>
          <a:p>
            <a:r>
              <a:rPr lang="nl-NL" sz="3200" dirty="0"/>
              <a:t>U krijgt nu 3 minuten de tijd om de uitgedeelde woordenlijst te leren (</a:t>
            </a:r>
            <a:r>
              <a:rPr lang="nl-NL" sz="3200" dirty="0" err="1"/>
              <a:t>En-Ne</a:t>
            </a:r>
            <a:r>
              <a:rPr lang="nl-NL" sz="3200" dirty="0"/>
              <a:t> en </a:t>
            </a:r>
            <a:r>
              <a:rPr lang="nl-NL" sz="3200" dirty="0" err="1"/>
              <a:t>Ne-En</a:t>
            </a:r>
            <a:r>
              <a:rPr lang="nl-NL" sz="3200" dirty="0"/>
              <a:t>)</a:t>
            </a:r>
          </a:p>
          <a:p>
            <a:endParaRPr lang="nl-NL" sz="3200" dirty="0"/>
          </a:p>
          <a:p>
            <a:r>
              <a:rPr lang="nl-NL" sz="3200" dirty="0" err="1">
                <a:hlinkClick r:id="rId2"/>
              </a:rPr>
              <a:t>Let's</a:t>
            </a:r>
            <a:r>
              <a:rPr lang="nl-NL" sz="3200" dirty="0">
                <a:hlinkClick r:id="rId2"/>
              </a:rPr>
              <a:t> start</a:t>
            </a:r>
            <a:endParaRPr lang="nl-NL" sz="3200" dirty="0"/>
          </a:p>
        </p:txBody>
      </p:sp>
    </p:spTree>
    <p:extLst>
      <p:ext uri="{BB962C8B-B14F-4D97-AF65-F5344CB8AC3E}">
        <p14:creationId xmlns:p14="http://schemas.microsoft.com/office/powerpoint/2010/main" val="332838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Overhoring!</a:t>
            </a:r>
          </a:p>
        </p:txBody>
      </p:sp>
      <p:sp>
        <p:nvSpPr>
          <p:cNvPr id="3" name="Tijdelijke aanduiding voor inhoud 2"/>
          <p:cNvSpPr>
            <a:spLocks noGrp="1"/>
          </p:cNvSpPr>
          <p:nvPr>
            <p:ph idx="1"/>
          </p:nvPr>
        </p:nvSpPr>
        <p:spPr/>
        <p:txBody>
          <a:bodyPr>
            <a:normAutofit fontScale="92500" lnSpcReduction="20000"/>
          </a:bodyPr>
          <a:lstStyle/>
          <a:p>
            <a:r>
              <a:rPr lang="nl-NL" dirty="0"/>
              <a:t>Wat is de vertaling van de volgende woorden:</a:t>
            </a:r>
          </a:p>
          <a:p>
            <a:endParaRPr lang="nl-NL" dirty="0"/>
          </a:p>
          <a:p>
            <a:pPr marL="457200" indent="-457200">
              <a:buFont typeface="+mj-lt"/>
              <a:buAutoNum type="arabicPeriod"/>
            </a:pPr>
            <a:r>
              <a:rPr lang="nl-NL" sz="3500" dirty="0" err="1"/>
              <a:t>to</a:t>
            </a:r>
            <a:r>
              <a:rPr lang="nl-NL" sz="3500" dirty="0"/>
              <a:t> </a:t>
            </a:r>
            <a:r>
              <a:rPr lang="nl-NL" sz="3500" dirty="0" err="1"/>
              <a:t>alleviate</a:t>
            </a:r>
            <a:endParaRPr lang="nl-NL" sz="3500" dirty="0"/>
          </a:p>
          <a:p>
            <a:pPr marL="457200" indent="-457200">
              <a:buFont typeface="+mj-lt"/>
              <a:buAutoNum type="arabicPeriod"/>
            </a:pPr>
            <a:r>
              <a:rPr lang="nl-NL" sz="3500" dirty="0" err="1"/>
              <a:t>prosperous</a:t>
            </a:r>
            <a:endParaRPr lang="nl-NL" sz="3500" dirty="0"/>
          </a:p>
          <a:p>
            <a:pPr marL="457200" indent="-457200">
              <a:buFont typeface="+mj-lt"/>
              <a:buAutoNum type="arabicPeriod"/>
            </a:pPr>
            <a:r>
              <a:rPr lang="nl-NL" sz="3500" dirty="0"/>
              <a:t>eetbaar</a:t>
            </a:r>
          </a:p>
          <a:p>
            <a:pPr marL="457200" indent="-457200">
              <a:buFont typeface="+mj-lt"/>
              <a:buAutoNum type="arabicPeriod"/>
            </a:pPr>
            <a:r>
              <a:rPr lang="nl-NL" sz="3500" dirty="0"/>
              <a:t>uitgebreid</a:t>
            </a:r>
          </a:p>
          <a:p>
            <a:endParaRPr lang="nl-NL" dirty="0"/>
          </a:p>
          <a:p>
            <a:pPr marL="0" indent="0">
              <a:buNone/>
            </a:pPr>
            <a:r>
              <a:rPr lang="nl-NL" dirty="0"/>
              <a:t>Heeft u een bepaalde methode gebruikt om deze woordjes te leren?</a:t>
            </a:r>
          </a:p>
        </p:txBody>
      </p:sp>
    </p:spTree>
    <p:extLst>
      <p:ext uri="{BB962C8B-B14F-4D97-AF65-F5344CB8AC3E}">
        <p14:creationId xmlns:p14="http://schemas.microsoft.com/office/powerpoint/2010/main" val="116255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Basis</a:t>
            </a:r>
          </a:p>
        </p:txBody>
      </p:sp>
      <p:sp>
        <p:nvSpPr>
          <p:cNvPr id="3" name="Tijdelijke aanduiding voor inhoud 2"/>
          <p:cNvSpPr>
            <a:spLocks noGrp="1"/>
          </p:cNvSpPr>
          <p:nvPr>
            <p:ph idx="1"/>
          </p:nvPr>
        </p:nvSpPr>
        <p:spPr>
          <a:xfrm>
            <a:off x="1024128" y="2286000"/>
            <a:ext cx="10741774" cy="4023360"/>
          </a:xfrm>
        </p:spPr>
        <p:txBody>
          <a:bodyPr>
            <a:normAutofit/>
          </a:bodyPr>
          <a:lstStyle/>
          <a:p>
            <a:pPr lvl="1"/>
            <a:r>
              <a:rPr lang="nl-NL" sz="3600" dirty="0"/>
              <a:t>Leer in kleine blokjes (bv 5 woorden bij elkaar)</a:t>
            </a:r>
          </a:p>
          <a:p>
            <a:pPr lvl="1"/>
            <a:r>
              <a:rPr lang="nl-NL" sz="3600" dirty="0"/>
              <a:t>Lees de blokjes eerst goed door</a:t>
            </a:r>
          </a:p>
          <a:p>
            <a:pPr lvl="1"/>
            <a:r>
              <a:rPr lang="nl-NL" sz="3600" dirty="0"/>
              <a:t>Ga uit van wat je kent (woorden die al bekend zijn, maar ook vanuit andere talen);</a:t>
            </a:r>
          </a:p>
          <a:p>
            <a:pPr lvl="1"/>
            <a:r>
              <a:rPr lang="nl-NL" sz="3600" dirty="0"/>
              <a:t>Schrijven! (én </a:t>
            </a:r>
            <a:r>
              <a:rPr lang="nl-NL" sz="3600" dirty="0" err="1"/>
              <a:t>evt</a:t>
            </a:r>
            <a:r>
              <a:rPr lang="nl-NL" sz="3600" dirty="0"/>
              <a:t> spellen en typen)</a:t>
            </a:r>
          </a:p>
          <a:p>
            <a:pPr lvl="1"/>
            <a:r>
              <a:rPr lang="nl-NL" sz="3600" dirty="0"/>
              <a:t>Herhalen</a:t>
            </a:r>
          </a:p>
          <a:p>
            <a:pPr lvl="1"/>
            <a:endParaRPr lang="nl-NL" dirty="0"/>
          </a:p>
          <a:p>
            <a:pPr marL="0" indent="0">
              <a:buNone/>
            </a:pPr>
            <a:endParaRPr lang="nl-NL" dirty="0"/>
          </a:p>
        </p:txBody>
      </p:sp>
    </p:spTree>
    <p:extLst>
      <p:ext uri="{BB962C8B-B14F-4D97-AF65-F5344CB8AC3E}">
        <p14:creationId xmlns:p14="http://schemas.microsoft.com/office/powerpoint/2010/main" val="261528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Strategieën</a:t>
            </a:r>
          </a:p>
        </p:txBody>
      </p:sp>
      <p:sp>
        <p:nvSpPr>
          <p:cNvPr id="3" name="Tijdelijke aanduiding voor inhoud 2"/>
          <p:cNvSpPr>
            <a:spLocks noGrp="1"/>
          </p:cNvSpPr>
          <p:nvPr>
            <p:ph idx="1"/>
          </p:nvPr>
        </p:nvSpPr>
        <p:spPr/>
        <p:txBody>
          <a:bodyPr/>
          <a:lstStyle/>
          <a:p>
            <a:pPr lvl="1"/>
            <a:r>
              <a:rPr lang="nl-NL" sz="2800" b="1" dirty="0"/>
              <a:t>Hand-oplegmethode</a:t>
            </a:r>
            <a:endParaRPr lang="nl-NL" sz="2800" dirty="0"/>
          </a:p>
          <a:p>
            <a:pPr lvl="1"/>
            <a:r>
              <a:rPr lang="nl-NL" sz="2800" b="1" dirty="0"/>
              <a:t>Kaartjes methode</a:t>
            </a:r>
            <a:endParaRPr lang="nl-NL" sz="2800" dirty="0"/>
          </a:p>
          <a:p>
            <a:pPr lvl="1"/>
            <a:r>
              <a:rPr lang="nl-NL" sz="2800" b="1" dirty="0"/>
              <a:t>Woordjes in de zin</a:t>
            </a:r>
            <a:endParaRPr lang="nl-NL" sz="2800" dirty="0"/>
          </a:p>
          <a:p>
            <a:pPr lvl="1"/>
            <a:r>
              <a:rPr lang="nl-NL" sz="2800" dirty="0"/>
              <a:t>Wrts.nl</a:t>
            </a:r>
          </a:p>
          <a:p>
            <a:pPr lvl="1"/>
            <a:r>
              <a:rPr lang="nl-NL" sz="2800" dirty="0"/>
              <a:t>Woordspin (thema’s)</a:t>
            </a:r>
          </a:p>
          <a:p>
            <a:pPr lvl="1"/>
            <a:r>
              <a:rPr lang="nl-NL" sz="2800" dirty="0"/>
              <a:t>Plak maar vol (visualiseren)</a:t>
            </a:r>
          </a:p>
          <a:p>
            <a:pPr lvl="1"/>
            <a:r>
              <a:rPr lang="nl-NL" sz="2800" dirty="0"/>
              <a:t>Afbeeldingen (visualiseren)</a:t>
            </a:r>
          </a:p>
          <a:p>
            <a:pPr marL="0" indent="0">
              <a:buNone/>
            </a:pPr>
            <a:endParaRPr lang="nl-NL" dirty="0"/>
          </a:p>
        </p:txBody>
      </p:sp>
    </p:spTree>
    <p:extLst>
      <p:ext uri="{BB962C8B-B14F-4D97-AF65-F5344CB8AC3E}">
        <p14:creationId xmlns:p14="http://schemas.microsoft.com/office/powerpoint/2010/main" val="2825947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Hand-oplegmethode</a:t>
            </a:r>
          </a:p>
        </p:txBody>
      </p:sp>
      <p:sp>
        <p:nvSpPr>
          <p:cNvPr id="3" name="Tijdelijke aanduiding voor inhoud 2"/>
          <p:cNvSpPr>
            <a:spLocks noGrp="1"/>
          </p:cNvSpPr>
          <p:nvPr>
            <p:ph idx="1"/>
          </p:nvPr>
        </p:nvSpPr>
        <p:spPr/>
        <p:txBody>
          <a:bodyPr/>
          <a:lstStyle/>
          <a:p>
            <a:pPr>
              <a:buFont typeface="Wingdings" panose="05000000000000000000" pitchFamily="2" charset="2"/>
              <a:buChar char="§"/>
            </a:pPr>
            <a:r>
              <a:rPr lang="nl-NL" dirty="0"/>
              <a:t>Lees de woordjes eerst een keer door</a:t>
            </a:r>
          </a:p>
          <a:p>
            <a:pPr>
              <a:buFont typeface="Wingdings" panose="05000000000000000000" pitchFamily="2" charset="2"/>
              <a:buChar char="§"/>
            </a:pPr>
            <a:r>
              <a:rPr lang="nl-NL" dirty="0"/>
              <a:t>Bedek de woordjes die je gaat leren met je hand of een stuk papier</a:t>
            </a:r>
          </a:p>
          <a:p>
            <a:pPr>
              <a:buFont typeface="Wingdings" panose="05000000000000000000" pitchFamily="2" charset="2"/>
              <a:buChar char="§"/>
            </a:pPr>
            <a:r>
              <a:rPr lang="nl-NL" dirty="0"/>
              <a:t>Lees de woorden op; hardop of in jezelf</a:t>
            </a:r>
          </a:p>
          <a:p>
            <a:pPr>
              <a:buFont typeface="Wingdings" panose="05000000000000000000" pitchFamily="2" charset="2"/>
              <a:buChar char="§"/>
            </a:pPr>
            <a:r>
              <a:rPr lang="nl-NL" dirty="0"/>
              <a:t>Controleer of jouw antwoord juist is</a:t>
            </a:r>
          </a:p>
          <a:p>
            <a:pPr>
              <a:buFont typeface="Wingdings" panose="05000000000000000000" pitchFamily="2" charset="2"/>
              <a:buChar char="§"/>
            </a:pPr>
            <a:r>
              <a:rPr lang="nl-NL" dirty="0"/>
              <a:t>Woordjes die je nog niet kent, schrijf je op en herhaal je later nog eens</a:t>
            </a:r>
          </a:p>
          <a:p>
            <a:pPr marL="0" indent="0">
              <a:buNone/>
            </a:pPr>
            <a:r>
              <a:rPr lang="nl-NL" dirty="0"/>
              <a:t>OF</a:t>
            </a:r>
          </a:p>
          <a:p>
            <a:pPr>
              <a:buFont typeface="Wingdings" panose="05000000000000000000" pitchFamily="2" charset="2"/>
              <a:buChar char="§"/>
            </a:pPr>
            <a:r>
              <a:rPr lang="nl-NL" dirty="0"/>
              <a:t>Begin steeds opnieuw als je een woord niet kent en ga net zo lang door totdat je alle woorden kent</a:t>
            </a:r>
          </a:p>
          <a:p>
            <a:pPr marL="0" indent="0">
              <a:buNone/>
            </a:pPr>
            <a:endParaRPr lang="nl-NL" dirty="0"/>
          </a:p>
        </p:txBody>
      </p:sp>
    </p:spTree>
    <p:extLst>
      <p:ext uri="{BB962C8B-B14F-4D97-AF65-F5344CB8AC3E}">
        <p14:creationId xmlns:p14="http://schemas.microsoft.com/office/powerpoint/2010/main" val="2905472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Kaartjesmethode</a:t>
            </a:r>
          </a:p>
        </p:txBody>
      </p:sp>
      <p:sp>
        <p:nvSpPr>
          <p:cNvPr id="3" name="Tijdelijke aanduiding voor inhoud 2"/>
          <p:cNvSpPr>
            <a:spLocks noGrp="1"/>
          </p:cNvSpPr>
          <p:nvPr>
            <p:ph idx="1"/>
          </p:nvPr>
        </p:nvSpPr>
        <p:spPr>
          <a:xfrm>
            <a:off x="838200" y="1929384"/>
            <a:ext cx="10515600" cy="4717996"/>
          </a:xfrm>
        </p:spPr>
        <p:txBody>
          <a:bodyPr>
            <a:normAutofit fontScale="85000" lnSpcReduction="20000"/>
          </a:bodyPr>
          <a:lstStyle/>
          <a:p>
            <a:pPr>
              <a:buFont typeface="Wingdings" panose="05000000000000000000" pitchFamily="2" charset="2"/>
              <a:buChar char="§"/>
            </a:pPr>
            <a:r>
              <a:rPr lang="nl-NL" sz="3100" dirty="0"/>
              <a:t>Knip uit een A4 kaartjes van 10x5 cm (of gebruik een memoblok met kleine blaadjes);</a:t>
            </a:r>
          </a:p>
          <a:p>
            <a:pPr>
              <a:buFont typeface="Wingdings" panose="05000000000000000000" pitchFamily="2" charset="2"/>
              <a:buChar char="§"/>
            </a:pPr>
            <a:r>
              <a:rPr lang="nl-NL" sz="3100" dirty="0"/>
              <a:t>Schrijf aan de ene kant van het blaadje het woord in de vreemde taal; aan de andere kant het woord in het Nederlands;</a:t>
            </a:r>
          </a:p>
          <a:p>
            <a:pPr>
              <a:buFont typeface="Wingdings" panose="05000000000000000000" pitchFamily="2" charset="2"/>
              <a:buChar char="§"/>
            </a:pPr>
            <a:r>
              <a:rPr lang="nl-NL" sz="3100" dirty="0"/>
              <a:t>Schud de kaartjes door elkaar;</a:t>
            </a:r>
          </a:p>
          <a:p>
            <a:pPr>
              <a:buFont typeface="Wingdings" panose="05000000000000000000" pitchFamily="2" charset="2"/>
              <a:buChar char="§"/>
            </a:pPr>
            <a:r>
              <a:rPr lang="nl-NL" sz="3100" dirty="0"/>
              <a:t>Overhoor jezelf door de betekenis van de woorden op te zeggen;</a:t>
            </a:r>
          </a:p>
          <a:p>
            <a:pPr>
              <a:buFont typeface="Wingdings" panose="05000000000000000000" pitchFamily="2" charset="2"/>
              <a:buChar char="§"/>
            </a:pPr>
            <a:r>
              <a:rPr lang="nl-NL" sz="3100" dirty="0"/>
              <a:t>Ken je het woord niet; schrijf het dan op;</a:t>
            </a:r>
          </a:p>
          <a:p>
            <a:pPr>
              <a:buFont typeface="Wingdings" panose="05000000000000000000" pitchFamily="2" charset="2"/>
              <a:buChar char="§"/>
            </a:pPr>
            <a:r>
              <a:rPr lang="nl-NL" sz="3100" dirty="0"/>
              <a:t>Je kunt ook een ander vragen jou met de kaartjes methode te overhoren!</a:t>
            </a:r>
          </a:p>
          <a:p>
            <a:pPr>
              <a:buFont typeface="Wingdings" panose="05000000000000000000" pitchFamily="2" charset="2"/>
              <a:buChar char="§"/>
            </a:pPr>
            <a:r>
              <a:rPr lang="nl-NL" sz="3100" dirty="0"/>
              <a:t>Maak gebruik van verschillende kleuren voor verschillende woordsoorten (bv rood voor </a:t>
            </a:r>
            <a:r>
              <a:rPr lang="nl-NL" sz="3100" dirty="0" err="1"/>
              <a:t>zn</a:t>
            </a:r>
            <a:r>
              <a:rPr lang="nl-NL" sz="3100" dirty="0"/>
              <a:t>, geel voor </a:t>
            </a:r>
            <a:r>
              <a:rPr lang="nl-NL" sz="3100" dirty="0" err="1"/>
              <a:t>ww</a:t>
            </a:r>
            <a:r>
              <a:rPr lang="nl-NL" sz="3100" dirty="0"/>
              <a:t>)</a:t>
            </a:r>
          </a:p>
          <a:p>
            <a:pPr>
              <a:buFont typeface="Wingdings" panose="05000000000000000000" pitchFamily="2" charset="2"/>
              <a:buChar char="§"/>
            </a:pPr>
            <a:endParaRPr lang="nl-NL" dirty="0"/>
          </a:p>
          <a:p>
            <a:pPr marL="0" indent="0">
              <a:buNone/>
            </a:pPr>
            <a:r>
              <a:rPr lang="nl-NL" dirty="0">
                <a:solidFill>
                  <a:srgbClr val="0070C0"/>
                </a:solidFill>
              </a:rPr>
              <a:t>-&gt; Gebruik deze methode voor alle woorden of alleen de woorden die je moeilijk vindt. Als je de methode alleen voor de moeilijke woorden gebruikt, vergeet dan ook niet de makkelijke woorden te herhalen!</a:t>
            </a:r>
            <a:endParaRPr lang="nl-NL" dirty="0"/>
          </a:p>
          <a:p>
            <a:pPr>
              <a:buFont typeface="Wingdings" panose="05000000000000000000" pitchFamily="2" charset="2"/>
              <a:buChar char="§"/>
            </a:pPr>
            <a:endParaRPr lang="nl-NL" dirty="0"/>
          </a:p>
          <a:p>
            <a:endParaRPr lang="nl-NL" dirty="0"/>
          </a:p>
        </p:txBody>
      </p:sp>
    </p:spTree>
    <p:extLst>
      <p:ext uri="{BB962C8B-B14F-4D97-AF65-F5344CB8AC3E}">
        <p14:creationId xmlns:p14="http://schemas.microsoft.com/office/powerpoint/2010/main" val="101859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Woordjes in de zin</a:t>
            </a:r>
          </a:p>
        </p:txBody>
      </p:sp>
      <p:sp>
        <p:nvSpPr>
          <p:cNvPr id="3" name="Tijdelijke aanduiding voor inhoud 2"/>
          <p:cNvSpPr>
            <a:spLocks noGrp="1"/>
          </p:cNvSpPr>
          <p:nvPr>
            <p:ph idx="1"/>
          </p:nvPr>
        </p:nvSpPr>
        <p:spPr>
          <a:xfrm>
            <a:off x="838200" y="1929383"/>
            <a:ext cx="10515600" cy="4820737"/>
          </a:xfrm>
        </p:spPr>
        <p:txBody>
          <a:bodyPr>
            <a:normAutofit/>
          </a:bodyPr>
          <a:lstStyle/>
          <a:p>
            <a:pPr marL="0" indent="0">
              <a:buNone/>
            </a:pPr>
            <a:r>
              <a:rPr lang="nl-NL" dirty="0"/>
              <a:t>Welke woorden vind je echt moeilijk om te onthouden?</a:t>
            </a:r>
          </a:p>
          <a:p>
            <a:pPr marL="0" indent="0">
              <a:buNone/>
            </a:pPr>
            <a:r>
              <a:rPr lang="nl-NL" dirty="0"/>
              <a:t>-&gt; maak een zin over jezelf met deze woorden.</a:t>
            </a:r>
          </a:p>
          <a:p>
            <a:pPr marL="0" indent="0">
              <a:buNone/>
            </a:pPr>
            <a:endParaRPr lang="nl-NL" dirty="0"/>
          </a:p>
          <a:p>
            <a:pPr marL="0" indent="0">
              <a:buNone/>
            </a:pPr>
            <a:r>
              <a:rPr lang="nl-NL" dirty="0"/>
              <a:t>Voorbeeld:	</a:t>
            </a:r>
            <a:r>
              <a:rPr lang="nl-NL" b="1" i="1" dirty="0" err="1"/>
              <a:t>autumn</a:t>
            </a:r>
            <a:r>
              <a:rPr lang="nl-NL" dirty="0"/>
              <a:t> = herfst		r</a:t>
            </a:r>
            <a:r>
              <a:rPr lang="nl-NL" b="1" i="1" dirty="0"/>
              <a:t>eading</a:t>
            </a:r>
            <a:r>
              <a:rPr lang="nl-NL" dirty="0"/>
              <a:t> = lezen		</a:t>
            </a:r>
            <a:r>
              <a:rPr lang="nl-NL" b="1" i="1" dirty="0" err="1"/>
              <a:t>often</a:t>
            </a:r>
            <a:r>
              <a:rPr lang="nl-NL" dirty="0"/>
              <a:t> = vaak</a:t>
            </a:r>
          </a:p>
          <a:p>
            <a:pPr marL="0" indent="0">
              <a:buNone/>
            </a:pPr>
            <a:endParaRPr lang="nl-NL" dirty="0"/>
          </a:p>
          <a:p>
            <a:pPr marL="0" indent="0">
              <a:buNone/>
            </a:pPr>
            <a:r>
              <a:rPr lang="nl-NL" dirty="0"/>
              <a:t>Zinnen:	I like </a:t>
            </a:r>
            <a:r>
              <a:rPr lang="nl-NL" b="1" i="1" dirty="0"/>
              <a:t>reading</a:t>
            </a:r>
            <a:r>
              <a:rPr lang="nl-NL" dirty="0"/>
              <a:t> in </a:t>
            </a:r>
            <a:r>
              <a:rPr lang="nl-NL" b="1" i="1" dirty="0" err="1"/>
              <a:t>autumn</a:t>
            </a:r>
            <a:r>
              <a:rPr lang="nl-NL" dirty="0"/>
              <a:t>, </a:t>
            </a:r>
            <a:r>
              <a:rPr lang="nl-NL" dirty="0" err="1"/>
              <a:t>because</a:t>
            </a:r>
            <a:r>
              <a:rPr lang="nl-NL" dirty="0"/>
              <a:t> </a:t>
            </a:r>
            <a:r>
              <a:rPr lang="nl-NL" dirty="0" err="1"/>
              <a:t>it</a:t>
            </a:r>
            <a:r>
              <a:rPr lang="nl-NL" dirty="0"/>
              <a:t> </a:t>
            </a:r>
            <a:r>
              <a:rPr lang="nl-NL" b="1" i="1" dirty="0" err="1"/>
              <a:t>often</a:t>
            </a:r>
            <a:r>
              <a:rPr lang="nl-NL" dirty="0"/>
              <a:t> </a:t>
            </a:r>
            <a:r>
              <a:rPr lang="nl-NL" dirty="0" err="1"/>
              <a:t>rains</a:t>
            </a:r>
            <a:r>
              <a:rPr lang="nl-NL" dirty="0"/>
              <a:t> in </a:t>
            </a:r>
            <a:r>
              <a:rPr lang="nl-NL" b="1" i="1" dirty="0" err="1"/>
              <a:t>autumn</a:t>
            </a:r>
            <a:r>
              <a:rPr lang="nl-NL" i="1" dirty="0"/>
              <a:t>.</a:t>
            </a:r>
          </a:p>
          <a:p>
            <a:pPr marL="0" indent="0">
              <a:buNone/>
            </a:pPr>
            <a:r>
              <a:rPr lang="nl-NL" i="1" dirty="0"/>
              <a:t>		</a:t>
            </a:r>
          </a:p>
          <a:p>
            <a:pPr marL="0" indent="0">
              <a:buNone/>
            </a:pPr>
            <a:r>
              <a:rPr lang="nl-NL" dirty="0"/>
              <a:t>-&gt; vraag je ouders/klasgenoot/docent om jouw zinnen te controleren.</a:t>
            </a:r>
          </a:p>
          <a:p>
            <a:pPr marL="0" indent="0">
              <a:buNone/>
            </a:pPr>
            <a:endParaRPr lang="nl-NL" dirty="0"/>
          </a:p>
          <a:p>
            <a:endParaRPr lang="nl-NL" dirty="0"/>
          </a:p>
        </p:txBody>
      </p:sp>
    </p:spTree>
    <p:extLst>
      <p:ext uri="{BB962C8B-B14F-4D97-AF65-F5344CB8AC3E}">
        <p14:creationId xmlns:p14="http://schemas.microsoft.com/office/powerpoint/2010/main" val="116810552"/>
      </p:ext>
    </p:extLst>
  </p:cSld>
  <p:clrMapOvr>
    <a:masterClrMapping/>
  </p:clrMapOvr>
</p:sld>
</file>

<file path=ppt/theme/theme1.xml><?xml version="1.0" encoding="utf-8"?>
<a:theme xmlns:a="http://schemas.openxmlformats.org/drawingml/2006/main" name="SketchyVTI">
  <a:themeElements>
    <a:clrScheme name="AnalogousFromLightSeedRightStep">
      <a:dk1>
        <a:srgbClr val="000000"/>
      </a:dk1>
      <a:lt1>
        <a:srgbClr val="FFFFFF"/>
      </a:lt1>
      <a:dk2>
        <a:srgbClr val="413324"/>
      </a:dk2>
      <a:lt2>
        <a:srgbClr val="E2E7E8"/>
      </a:lt2>
      <a:accent1>
        <a:srgbClr val="C39790"/>
      </a:accent1>
      <a:accent2>
        <a:srgbClr val="B79D7A"/>
      </a:accent2>
      <a:accent3>
        <a:srgbClr val="A6A57E"/>
      </a:accent3>
      <a:accent4>
        <a:srgbClr val="95AB75"/>
      </a:accent4>
      <a:accent5>
        <a:srgbClr val="8BAD83"/>
      </a:accent5>
      <a:accent6>
        <a:srgbClr val="78AF85"/>
      </a:accent6>
      <a:hlink>
        <a:srgbClr val="5A8B94"/>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4747</TotalTime>
  <Words>992</Words>
  <Application>Microsoft Office PowerPoint</Application>
  <PresentationFormat>Breedbeeld</PresentationFormat>
  <Paragraphs>136</Paragraphs>
  <Slides>16</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16</vt:i4>
      </vt:variant>
    </vt:vector>
  </HeadingPairs>
  <TitlesOfParts>
    <vt:vector size="22" baseType="lpstr">
      <vt:lpstr>Arial</vt:lpstr>
      <vt:lpstr>Calibri</vt:lpstr>
      <vt:lpstr>The Hand Bold</vt:lpstr>
      <vt:lpstr>The Serif Hand Black</vt:lpstr>
      <vt:lpstr>Wingdings</vt:lpstr>
      <vt:lpstr>SketchyVTI</vt:lpstr>
      <vt:lpstr>woordverwerving</vt:lpstr>
      <vt:lpstr>Woordjes leren: hoe doe je dat ook alweer?</vt:lpstr>
      <vt:lpstr> Let’s start </vt:lpstr>
      <vt:lpstr>Overhoring!</vt:lpstr>
      <vt:lpstr>De Basis</vt:lpstr>
      <vt:lpstr>Strategieën</vt:lpstr>
      <vt:lpstr>Hand-oplegmethode</vt:lpstr>
      <vt:lpstr>Kaartjesmethode</vt:lpstr>
      <vt:lpstr>Woordjes in de zin</vt:lpstr>
      <vt:lpstr>WRTS</vt:lpstr>
      <vt:lpstr>PowerPoint-presentatie</vt:lpstr>
      <vt:lpstr>Plak maar vol (visualiseren)</vt:lpstr>
      <vt:lpstr>Afbeeldingen (visualiseren)</vt:lpstr>
      <vt:lpstr> Let’s start </vt:lpstr>
      <vt:lpstr>Overhoring!</vt:lpstr>
      <vt:lpstr>Waar kun je nog meer op letten?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Huiswerk voor de talen</dc:title>
  <dc:creator>Polder, SR (Sam)</dc:creator>
  <cp:lastModifiedBy>Klerks-van Hoof, K.H.Y. (Yvette)</cp:lastModifiedBy>
  <cp:revision>5</cp:revision>
  <dcterms:created xsi:type="dcterms:W3CDTF">2021-09-16T13:44:04Z</dcterms:created>
  <dcterms:modified xsi:type="dcterms:W3CDTF">2024-08-28T12:43:25Z</dcterms:modified>
</cp:coreProperties>
</file>